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8" r:id="rId5"/>
    <p:sldId id="270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8" r:id="rId16"/>
    <p:sldId id="265" r:id="rId17"/>
    <p:sldId id="279" r:id="rId18"/>
    <p:sldId id="267" r:id="rId19"/>
    <p:sldId id="271" r:id="rId20"/>
    <p:sldId id="272" r:id="rId21"/>
    <p:sldId id="276" r:id="rId22"/>
    <p:sldId id="277" r:id="rId23"/>
    <p:sldId id="280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venja Budde" initials="SB" lastIdx="7" clrIdx="0">
    <p:extLst>
      <p:ext uri="{19B8F6BF-5375-455C-9EA6-DF929625EA0E}">
        <p15:presenceInfo xmlns:p15="http://schemas.microsoft.com/office/powerpoint/2012/main" userId="S::Svenja.budde@tbs-nrw.de::5470124d-3bd5-401d-b5bc-0c3dc3e701a9" providerId="AD"/>
      </p:ext>
    </p:extLst>
  </p:cmAuthor>
  <p:cmAuthor id="2" name="Thomas Gebauer" initials="TG" lastIdx="17" clrIdx="1">
    <p:extLst>
      <p:ext uri="{19B8F6BF-5375-455C-9EA6-DF929625EA0E}">
        <p15:presenceInfo xmlns:p15="http://schemas.microsoft.com/office/powerpoint/2012/main" userId="S-1-5-21-252315356-1512542730-906281926-11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C23E25-85C4-404B-AEB5-A12E633560FD}" v="1" dt="2020-03-26T12:32:17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nja Budde" userId="5470124d-3bd5-401d-b5bc-0c3dc3e701a9" providerId="ADAL" clId="{1590F577-62BE-4CD9-9F56-3F3CBCE9E586}"/>
    <pc:docChg chg="custSel modSld">
      <pc:chgData name="Svenja Budde" userId="5470124d-3bd5-401d-b5bc-0c3dc3e701a9" providerId="ADAL" clId="{1590F577-62BE-4CD9-9F56-3F3CBCE9E586}" dt="2020-03-26T12:32:17.885" v="1"/>
      <pc:docMkLst>
        <pc:docMk/>
      </pc:docMkLst>
      <pc:sldChg chg="addCm modCm">
        <pc:chgData name="Svenja Budde" userId="5470124d-3bd5-401d-b5bc-0c3dc3e701a9" providerId="ADAL" clId="{1590F577-62BE-4CD9-9F56-3F3CBCE9E586}" dt="2020-03-26T12:32:17.885" v="1"/>
        <pc:sldMkLst>
          <pc:docMk/>
          <pc:sldMk cId="1243666668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6CF6-AC6C-41D4-A351-311D8A393C64}" type="datetimeFigureOut">
              <a:rPr lang="de-DE" smtClean="0"/>
              <a:t>21.01.2021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2C516-A7D3-4856-8EFE-3DDF1B2DBF2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0869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6CF6-AC6C-41D4-A351-311D8A393C64}" type="datetimeFigureOut">
              <a:rPr lang="de-DE" smtClean="0"/>
              <a:t>21.01.2021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2C516-A7D3-4856-8EFE-3DDF1B2DBF2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149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6CF6-AC6C-41D4-A351-311D8A393C64}" type="datetimeFigureOut">
              <a:rPr lang="de-DE" smtClean="0"/>
              <a:t>21.01.2021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2C516-A7D3-4856-8EFE-3DDF1B2DBF2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951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6CF6-AC6C-41D4-A351-311D8A393C64}" type="datetimeFigureOut">
              <a:rPr lang="de-DE" smtClean="0"/>
              <a:t>21.01.2021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2C516-A7D3-4856-8EFE-3DDF1B2DBF2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133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6CF6-AC6C-41D4-A351-311D8A393C64}" type="datetimeFigureOut">
              <a:rPr lang="de-DE" smtClean="0"/>
              <a:t>21.01.2021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2C516-A7D3-4856-8EFE-3DDF1B2DBF2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317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6CF6-AC6C-41D4-A351-311D8A393C64}" type="datetimeFigureOut">
              <a:rPr lang="de-DE" smtClean="0"/>
              <a:t>21.01.2021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2C516-A7D3-4856-8EFE-3DDF1B2DBF2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1029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6CF6-AC6C-41D4-A351-311D8A393C64}" type="datetimeFigureOut">
              <a:rPr lang="de-DE" smtClean="0"/>
              <a:t>21.01.2021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2C516-A7D3-4856-8EFE-3DDF1B2DBF2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213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6CF6-AC6C-41D4-A351-311D8A393C64}" type="datetimeFigureOut">
              <a:rPr lang="de-DE" smtClean="0"/>
              <a:t>21.01.2021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2C516-A7D3-4856-8EFE-3DDF1B2DBF2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234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6CF6-AC6C-41D4-A351-311D8A393C64}" type="datetimeFigureOut">
              <a:rPr lang="de-DE" smtClean="0"/>
              <a:t>21.01.2021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2C516-A7D3-4856-8EFE-3DDF1B2DBF2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932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6CF6-AC6C-41D4-A351-311D8A393C64}" type="datetimeFigureOut">
              <a:rPr lang="de-DE" smtClean="0"/>
              <a:t>21.01.2021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2C516-A7D3-4856-8EFE-3DDF1B2DBF2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46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6CF6-AC6C-41D4-A351-311D8A393C64}" type="datetimeFigureOut">
              <a:rPr lang="de-DE" smtClean="0"/>
              <a:t>21.01.2021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2C516-A7D3-4856-8EFE-3DDF1B2DBF2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445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86CF6-AC6C-41D4-A351-311D8A393C64}" type="datetimeFigureOut">
              <a:rPr lang="de-DE" smtClean="0"/>
              <a:t>21.01.2021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2C516-A7D3-4856-8EFE-3DDF1B2DBF23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10547927" y="544945"/>
            <a:ext cx="1030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>
                <a:solidFill>
                  <a:srgbClr val="FF0000"/>
                </a:solidFill>
              </a:rPr>
              <a:t>BR LOGO</a:t>
            </a:r>
          </a:p>
        </p:txBody>
      </p:sp>
    </p:spTree>
    <p:extLst>
      <p:ext uri="{BB962C8B-B14F-4D97-AF65-F5344CB8AC3E}">
        <p14:creationId xmlns:p14="http://schemas.microsoft.com/office/powerpoint/2010/main" val="253661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mpetenzkoffer.de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" y="0"/>
            <a:ext cx="12187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7"/>
          <p:cNvSpPr txBox="1">
            <a:spLocks/>
          </p:cNvSpPr>
          <p:nvPr/>
        </p:nvSpPr>
        <p:spPr bwMode="auto">
          <a:xfrm>
            <a:off x="446088" y="1394913"/>
            <a:ext cx="9013825" cy="415652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287338" algn="l" rtl="0" eaLnBrk="1" fontAlgn="base" hangingPunct="1">
              <a:lnSpc>
                <a:spcPct val="95000"/>
              </a:lnSpc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8521700" algn="r"/>
              </a:tabLst>
              <a:defRPr sz="1400" b="1">
                <a:solidFill>
                  <a:schemeClr val="tx1"/>
                </a:solidFill>
                <a:latin typeface="+mn-lt"/>
                <a:sym typeface="Monotype Sorts" pitchFamily="2" charset="2"/>
              </a:defRPr>
            </a:lvl2pPr>
            <a:lvl3pPr marL="574675" indent="-287338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–"/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sym typeface="Monotype Sorts" pitchFamily="2" charset="2"/>
              </a:defRPr>
            </a:lvl3pPr>
            <a:lvl4pPr marL="863600" indent="-287338" algn="l" rtl="0" eaLnBrk="1" fontAlgn="base" hangingPunct="1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Char char="-"/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sym typeface="Monotype Sorts" pitchFamily="2" charset="2"/>
              </a:defRPr>
            </a:lvl4pPr>
            <a:lvl5pPr marL="1150938" indent="-287338" algn="l" rtl="0" eaLnBrk="1" fontAlgn="base" hangingPunct="1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SzPct val="90000"/>
              <a:buFont typeface="Arial" charset="0"/>
              <a:buChar char="•"/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sym typeface="Monotype Sorts" pitchFamily="2" charset="2"/>
              </a:defRPr>
            </a:lvl5pPr>
            <a:lvl6pPr marL="19685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6pPr>
            <a:lvl7pPr marL="24257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7pPr>
            <a:lvl8pPr marL="28829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8pPr>
            <a:lvl9pPr marL="33401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9pPr>
          </a:lstStyle>
          <a:p>
            <a:pPr lvl="0">
              <a:defRPr/>
            </a:pPr>
            <a:r>
              <a:rPr lang="de-DE" sz="1600" i="1" kern="0" dirty="0">
                <a:solidFill>
                  <a:srgbClr val="000000"/>
                </a:solidFill>
                <a:latin typeface="Arial"/>
              </a:rPr>
              <a:t>Die Rolle des Betriebsrates bei </a:t>
            </a:r>
            <a:r>
              <a:rPr lang="de-DE" sz="1600" i="1" kern="0" dirty="0">
                <a:solidFill>
                  <a:srgbClr val="FF0000"/>
                </a:solidFill>
                <a:latin typeface="Arial"/>
              </a:rPr>
              <a:t>MUSTER GMBH &amp; CO.KG </a:t>
            </a:r>
            <a:endParaRPr lang="de-DE" sz="1600" i="1" kern="0" dirty="0">
              <a:solidFill>
                <a:srgbClr val="000000"/>
              </a:solidFill>
              <a:latin typeface="Arial"/>
            </a:endParaRPr>
          </a:p>
          <a:p>
            <a:pPr marL="0" marR="0" lvl="0" indent="0" defTabSz="914400" rtl="0" eaLnBrk="1" fontAlgn="base" latinLnBrk="0" hangingPunct="1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21700" algn="r"/>
              </a:tabLst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1">
              <a:defRPr/>
            </a:pPr>
            <a:r>
              <a:rPr lang="de-DE" sz="1600" b="0" kern="0" dirty="0">
                <a:solidFill>
                  <a:srgbClr val="000000"/>
                </a:solidFill>
                <a:latin typeface="Arial"/>
              </a:rPr>
              <a:t>Ziel des Betriebsrates: Digitalisierung </a:t>
            </a:r>
            <a:r>
              <a:rPr lang="de-DE" sz="1600" b="0" kern="0" dirty="0">
                <a:latin typeface="Arial"/>
              </a:rPr>
              <a:t>mitgestalten - mit den </a:t>
            </a:r>
            <a:r>
              <a:rPr lang="de-DE" sz="1600" b="0" kern="0" dirty="0" smtClean="0">
                <a:latin typeface="Arial"/>
              </a:rPr>
              <a:t>Beschäftigten z.B.</a:t>
            </a:r>
            <a:endParaRPr lang="de-DE" sz="1600" b="0" kern="0" dirty="0">
              <a:latin typeface="Arial"/>
            </a:endParaRPr>
          </a:p>
          <a:p>
            <a:pPr lvl="2">
              <a:defRPr/>
            </a:pPr>
            <a:r>
              <a:rPr lang="de-DE" sz="1600" kern="0" dirty="0">
                <a:latin typeface="Arial"/>
              </a:rPr>
              <a:t>Wir wollen wissen was ihr </a:t>
            </a:r>
            <a:r>
              <a:rPr lang="de-DE" sz="1600" kern="0" dirty="0" smtClean="0">
                <a:latin typeface="Arial"/>
              </a:rPr>
              <a:t>über die Digitalisierung </a:t>
            </a:r>
            <a:r>
              <a:rPr lang="de-DE" sz="1600" kern="0" dirty="0">
                <a:latin typeface="Arial"/>
              </a:rPr>
              <a:t>denkt!</a:t>
            </a:r>
          </a:p>
          <a:p>
            <a:pPr lvl="2">
              <a:defRPr/>
            </a:pPr>
            <a:r>
              <a:rPr lang="de-DE" sz="1600" kern="0" dirty="0">
                <a:latin typeface="Arial"/>
              </a:rPr>
              <a:t>Beschäftigte informieren</a:t>
            </a:r>
          </a:p>
          <a:p>
            <a:pPr lvl="2">
              <a:defRPr/>
            </a:pPr>
            <a:r>
              <a:rPr lang="de-DE" sz="1600" kern="0" dirty="0">
                <a:latin typeface="Arial"/>
              </a:rPr>
              <a:t>Interessen der Beschäftigten erfragen</a:t>
            </a:r>
          </a:p>
          <a:p>
            <a:pPr lvl="2">
              <a:defRPr/>
            </a:pPr>
            <a:r>
              <a:rPr lang="de-DE" sz="1600" kern="0" dirty="0">
                <a:latin typeface="Arial"/>
              </a:rPr>
              <a:t>Interessen in die betriebliche Diskussion einbringen</a:t>
            </a:r>
          </a:p>
          <a:p>
            <a:pPr lvl="3">
              <a:defRPr/>
            </a:pPr>
            <a:r>
              <a:rPr lang="de-DE" sz="1600" kern="0" dirty="0">
                <a:latin typeface="Arial"/>
              </a:rPr>
              <a:t>Z.B. ...</a:t>
            </a:r>
          </a:p>
          <a:p>
            <a:pPr lvl="2">
              <a:defRPr/>
            </a:pPr>
            <a:r>
              <a:rPr lang="de-DE" sz="1600" kern="0" dirty="0">
                <a:latin typeface="Arial"/>
              </a:rPr>
              <a:t>An Digitalisierungsprojekten beteiligen</a:t>
            </a:r>
          </a:p>
          <a:p>
            <a:pPr lvl="3">
              <a:defRPr/>
            </a:pPr>
            <a:r>
              <a:rPr lang="de-DE" sz="1600" kern="0" dirty="0">
                <a:latin typeface="Arial"/>
              </a:rPr>
              <a:t>Z.B. ...</a:t>
            </a:r>
          </a:p>
          <a:p>
            <a:pPr lvl="2">
              <a:defRPr/>
            </a:pPr>
            <a:r>
              <a:rPr lang="de-DE" sz="1600" kern="0" dirty="0">
                <a:latin typeface="Arial"/>
              </a:rPr>
              <a:t>Wir sind der Ansprechpartner bei Veränderungen</a:t>
            </a:r>
          </a:p>
          <a:p>
            <a:pPr lvl="2">
              <a:defRPr/>
            </a:pPr>
            <a:r>
              <a:rPr lang="de-DE" sz="1600" kern="0" dirty="0">
                <a:latin typeface="Arial"/>
              </a:rPr>
              <a:t>Wir wollen das Thema Qualifizierung voran treiben und dafür sensibilisieren</a:t>
            </a:r>
          </a:p>
          <a:p>
            <a:pPr lvl="2">
              <a:defRPr/>
            </a:pPr>
            <a:endParaRPr lang="de-DE" sz="16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488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7"/>
          <p:cNvSpPr txBox="1">
            <a:spLocks/>
          </p:cNvSpPr>
          <p:nvPr/>
        </p:nvSpPr>
        <p:spPr bwMode="auto">
          <a:xfrm>
            <a:off x="446088" y="1394913"/>
            <a:ext cx="9013825" cy="310546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287338" algn="l" rtl="0" eaLnBrk="1" fontAlgn="base" hangingPunct="1">
              <a:lnSpc>
                <a:spcPct val="95000"/>
              </a:lnSpc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8521700" algn="r"/>
              </a:tabLst>
              <a:defRPr sz="1400" b="1">
                <a:solidFill>
                  <a:schemeClr val="tx1"/>
                </a:solidFill>
                <a:latin typeface="+mn-lt"/>
                <a:sym typeface="Monotype Sorts" pitchFamily="2" charset="2"/>
              </a:defRPr>
            </a:lvl2pPr>
            <a:lvl3pPr marL="574675" indent="-287338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–"/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sym typeface="Monotype Sorts" pitchFamily="2" charset="2"/>
              </a:defRPr>
            </a:lvl3pPr>
            <a:lvl4pPr marL="863600" indent="-287338" algn="l" rtl="0" eaLnBrk="1" fontAlgn="base" hangingPunct="1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Char char="-"/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sym typeface="Monotype Sorts" pitchFamily="2" charset="2"/>
              </a:defRPr>
            </a:lvl4pPr>
            <a:lvl5pPr marL="1150938" indent="-287338" algn="l" rtl="0" eaLnBrk="1" fontAlgn="base" hangingPunct="1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SzPct val="90000"/>
              <a:buFont typeface="Arial" charset="0"/>
              <a:buChar char="•"/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sym typeface="Monotype Sorts" pitchFamily="2" charset="2"/>
              </a:defRPr>
            </a:lvl5pPr>
            <a:lvl6pPr marL="19685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6pPr>
            <a:lvl7pPr marL="24257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7pPr>
            <a:lvl8pPr marL="28829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8pPr>
            <a:lvl9pPr marL="33401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9pPr>
          </a:lstStyle>
          <a:p>
            <a:pPr lvl="0">
              <a:defRPr/>
            </a:pPr>
            <a:r>
              <a:rPr lang="de-DE" sz="1600" i="1" kern="0" dirty="0">
                <a:solidFill>
                  <a:srgbClr val="000000"/>
                </a:solidFill>
                <a:latin typeface="Arial"/>
              </a:rPr>
              <a:t>Gestaltungsfelder des Betriebsrates bei </a:t>
            </a:r>
            <a:r>
              <a:rPr lang="de-DE" sz="1600" i="1" kern="0" dirty="0">
                <a:solidFill>
                  <a:srgbClr val="FF0000"/>
                </a:solidFill>
                <a:latin typeface="Arial"/>
              </a:rPr>
              <a:t>MUSTER GMBH &amp; CO.KG </a:t>
            </a:r>
            <a:endParaRPr lang="de-DE" sz="1600" i="1" kern="0" dirty="0">
              <a:solidFill>
                <a:srgbClr val="000000"/>
              </a:solidFill>
              <a:latin typeface="Arial"/>
            </a:endParaRPr>
          </a:p>
          <a:p>
            <a:pPr marL="0" marR="0" lvl="0" indent="0" defTabSz="914400" rtl="0" eaLnBrk="1" fontAlgn="base" latinLnBrk="0" hangingPunct="1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21700" algn="r"/>
              </a:tabLst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3">
              <a:defRPr/>
            </a:pPr>
            <a:endParaRPr lang="de-DE" sz="1600" kern="0" dirty="0">
              <a:solidFill>
                <a:srgbClr val="000000"/>
              </a:solidFill>
              <a:latin typeface="Arial"/>
            </a:endParaRPr>
          </a:p>
          <a:p>
            <a:pPr marL="287337" lvl="2" indent="0">
              <a:buNone/>
              <a:defRPr/>
            </a:pPr>
            <a:endParaRPr lang="de-DE" sz="1600" kern="0" dirty="0">
              <a:solidFill>
                <a:srgbClr val="000000"/>
              </a:solidFill>
              <a:latin typeface="Arial"/>
            </a:endParaRPr>
          </a:p>
          <a:p>
            <a:pPr lvl="2">
              <a:defRPr/>
            </a:pPr>
            <a:endParaRPr lang="de-DE" sz="1600" kern="0" dirty="0">
              <a:solidFill>
                <a:srgbClr val="000000"/>
              </a:solidFill>
              <a:latin typeface="Arial"/>
            </a:endParaRPr>
          </a:p>
          <a:p>
            <a:pPr lvl="2">
              <a:defRPr/>
            </a:pPr>
            <a:endParaRPr lang="de-DE" sz="1600" kern="0" dirty="0">
              <a:solidFill>
                <a:srgbClr val="000000"/>
              </a:solidFill>
              <a:latin typeface="Arial"/>
            </a:endParaRPr>
          </a:p>
          <a:p>
            <a:pPr lvl="1" algn="just">
              <a:defRPr/>
            </a:pPr>
            <a:endParaRPr lang="de-DE" sz="1600" kern="0" dirty="0">
              <a:solidFill>
                <a:srgbClr val="000000"/>
              </a:solidFill>
              <a:latin typeface="Arial"/>
            </a:endParaRPr>
          </a:p>
          <a:p>
            <a:pPr lvl="2" algn="just">
              <a:defRPr/>
            </a:pPr>
            <a:endParaRPr lang="de-DE" sz="1600" kern="0" dirty="0">
              <a:solidFill>
                <a:srgbClr val="000000"/>
              </a:solidFill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21700" algn="r"/>
              </a:tabLst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AutoShape 2">
            <a:extLst>
              <a:ext uri="{FF2B5EF4-FFF2-40B4-BE49-F238E27FC236}">
                <a16:creationId xmlns:a16="http://schemas.microsoft.com/office/drawing/2014/main" id="{463081EF-615C-480C-A9F4-9A49EA434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5122" y="1714707"/>
            <a:ext cx="1574800" cy="4438650"/>
          </a:xfrm>
          <a:prstGeom prst="homePlate">
            <a:avLst>
              <a:gd name="adj" fmla="val 18347"/>
            </a:avLst>
          </a:prstGeom>
          <a:gradFill rotWithShape="1">
            <a:gsLst>
              <a:gs pos="0">
                <a:srgbClr val="D2D7D2">
                  <a:gamma/>
                  <a:tint val="0"/>
                  <a:invGamma/>
                </a:srgbClr>
              </a:gs>
              <a:gs pos="100000">
                <a:srgbClr val="D2D7D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de-DE" dirty="0">
              <a:latin typeface="+mn-lt"/>
            </a:endParaRPr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38132FB0-A587-476B-93DB-CCD4B0A278D9}"/>
              </a:ext>
            </a:extLst>
          </p:cNvPr>
          <p:cNvGrpSpPr/>
          <p:nvPr/>
        </p:nvGrpSpPr>
        <p:grpSpPr>
          <a:xfrm>
            <a:off x="392064" y="1766212"/>
            <a:ext cx="4432300" cy="371475"/>
            <a:chOff x="358775" y="2152650"/>
            <a:chExt cx="4432300" cy="371475"/>
          </a:xfrm>
        </p:grpSpPr>
        <p:sp>
          <p:nvSpPr>
            <p:cNvPr id="54" name="Text Box 6">
              <a:extLst>
                <a:ext uri="{FF2B5EF4-FFF2-40B4-BE49-F238E27FC236}">
                  <a16:creationId xmlns:a16="http://schemas.microsoft.com/office/drawing/2014/main" id="{2B6EDE00-1AF6-4672-91D4-30F8BDBAD9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150" y="2216150"/>
              <a:ext cx="397192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sz="1600" dirty="0">
                  <a:latin typeface="+mn-lt"/>
                </a:rPr>
                <a:t>Beschäftigungsperspektiven</a:t>
              </a:r>
            </a:p>
          </p:txBody>
        </p:sp>
        <p:grpSp>
          <p:nvGrpSpPr>
            <p:cNvPr id="55" name="Gruppieren 54">
              <a:extLst>
                <a:ext uri="{FF2B5EF4-FFF2-40B4-BE49-F238E27FC236}">
                  <a16:creationId xmlns:a16="http://schemas.microsoft.com/office/drawing/2014/main" id="{492E46D8-0FB6-463D-9723-B9F684624D89}"/>
                </a:ext>
              </a:extLst>
            </p:cNvPr>
            <p:cNvGrpSpPr/>
            <p:nvPr/>
          </p:nvGrpSpPr>
          <p:grpSpPr>
            <a:xfrm>
              <a:off x="358775" y="2152650"/>
              <a:ext cx="371475" cy="371475"/>
              <a:chOff x="358775" y="2152650"/>
              <a:chExt cx="371475" cy="371475"/>
            </a:xfrm>
          </p:grpSpPr>
          <p:sp>
            <p:nvSpPr>
              <p:cNvPr id="56" name="Oval 5">
                <a:extLst>
                  <a:ext uri="{FF2B5EF4-FFF2-40B4-BE49-F238E27FC236}">
                    <a16:creationId xmlns:a16="http://schemas.microsoft.com/office/drawing/2014/main" id="{817E5E96-A03C-4A52-B273-E98502C33E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775" y="2152650"/>
                <a:ext cx="371475" cy="37147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1600" b="1" dirty="0">
                  <a:solidFill>
                    <a:schemeClr val="bg1"/>
                  </a:solidFill>
                  <a:latin typeface="+mn-lt"/>
                  <a:sym typeface="Wingdings" pitchFamily="2" charset="2"/>
                </a:endParaRPr>
              </a:p>
            </p:txBody>
          </p:sp>
          <p:pic>
            <p:nvPicPr>
              <p:cNvPr id="57" name="Picture 25">
                <a:extLst>
                  <a:ext uri="{FF2B5EF4-FFF2-40B4-BE49-F238E27FC236}">
                    <a16:creationId xmlns:a16="http://schemas.microsoft.com/office/drawing/2014/main" id="{8FE2B180-788F-4817-8C78-4FBC4D1A9D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b="3973"/>
              <a:stretch>
                <a:fillRect/>
              </a:stretch>
            </p:blipFill>
            <p:spPr bwMode="auto">
              <a:xfrm rot="5400000">
                <a:off x="469900" y="2222500"/>
                <a:ext cx="152400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209E24FE-2E35-4C43-8264-318A6AD12DE9}"/>
              </a:ext>
            </a:extLst>
          </p:cNvPr>
          <p:cNvGrpSpPr/>
          <p:nvPr/>
        </p:nvGrpSpPr>
        <p:grpSpPr>
          <a:xfrm>
            <a:off x="392064" y="2269272"/>
            <a:ext cx="4432300" cy="371475"/>
            <a:chOff x="358775" y="2859088"/>
            <a:chExt cx="4432300" cy="371475"/>
          </a:xfrm>
        </p:grpSpPr>
        <p:sp>
          <p:nvSpPr>
            <p:cNvPr id="59" name="Text Box 51">
              <a:extLst>
                <a:ext uri="{FF2B5EF4-FFF2-40B4-BE49-F238E27FC236}">
                  <a16:creationId xmlns:a16="http://schemas.microsoft.com/office/drawing/2014/main" id="{DAE1D445-1BF2-48E3-B176-9760BA4787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150" y="2922588"/>
              <a:ext cx="397192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lvl="0"/>
              <a:r>
                <a:rPr lang="de-DE" sz="1600" dirty="0">
                  <a:latin typeface="+mn-lt"/>
                </a:rPr>
                <a:t>Prozessverbesserung</a:t>
              </a:r>
            </a:p>
          </p:txBody>
        </p:sp>
        <p:grpSp>
          <p:nvGrpSpPr>
            <p:cNvPr id="60" name="Gruppieren 59">
              <a:extLst>
                <a:ext uri="{FF2B5EF4-FFF2-40B4-BE49-F238E27FC236}">
                  <a16:creationId xmlns:a16="http://schemas.microsoft.com/office/drawing/2014/main" id="{40DFB552-054B-4FB2-B75E-0BB427FD4666}"/>
                </a:ext>
              </a:extLst>
            </p:cNvPr>
            <p:cNvGrpSpPr/>
            <p:nvPr/>
          </p:nvGrpSpPr>
          <p:grpSpPr>
            <a:xfrm>
              <a:off x="358775" y="2859088"/>
              <a:ext cx="371475" cy="371475"/>
              <a:chOff x="358775" y="2859088"/>
              <a:chExt cx="371475" cy="371475"/>
            </a:xfrm>
          </p:grpSpPr>
          <p:sp>
            <p:nvSpPr>
              <p:cNvPr id="61" name="Oval 53">
                <a:extLst>
                  <a:ext uri="{FF2B5EF4-FFF2-40B4-BE49-F238E27FC236}">
                    <a16:creationId xmlns:a16="http://schemas.microsoft.com/office/drawing/2014/main" id="{6DC49113-1E96-4322-823D-F08BE898D8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775" y="2859088"/>
                <a:ext cx="371475" cy="37147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1600" b="1" dirty="0">
                  <a:solidFill>
                    <a:schemeClr val="bg1"/>
                  </a:solidFill>
                  <a:latin typeface="+mn-lt"/>
                  <a:sym typeface="Wingdings" pitchFamily="2" charset="2"/>
                </a:endParaRPr>
              </a:p>
            </p:txBody>
          </p:sp>
          <p:pic>
            <p:nvPicPr>
              <p:cNvPr id="62" name="Picture 54">
                <a:extLst>
                  <a:ext uri="{FF2B5EF4-FFF2-40B4-BE49-F238E27FC236}">
                    <a16:creationId xmlns:a16="http://schemas.microsoft.com/office/drawing/2014/main" id="{2E2017B1-6CD5-4430-AC42-21EF7A5102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3973"/>
              <a:stretch>
                <a:fillRect/>
              </a:stretch>
            </p:blipFill>
            <p:spPr bwMode="auto">
              <a:xfrm rot="5400000">
                <a:off x="469900" y="2928938"/>
                <a:ext cx="152400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E2761348-8C14-4DC5-9C2F-E366F1BB8814}"/>
              </a:ext>
            </a:extLst>
          </p:cNvPr>
          <p:cNvGrpSpPr/>
          <p:nvPr/>
        </p:nvGrpSpPr>
        <p:grpSpPr>
          <a:xfrm>
            <a:off x="392064" y="2769423"/>
            <a:ext cx="4432300" cy="371475"/>
            <a:chOff x="358775" y="3565525"/>
            <a:chExt cx="4432300" cy="371475"/>
          </a:xfrm>
        </p:grpSpPr>
        <p:sp>
          <p:nvSpPr>
            <p:cNvPr id="64" name="Text Box 56">
              <a:extLst>
                <a:ext uri="{FF2B5EF4-FFF2-40B4-BE49-F238E27FC236}">
                  <a16:creationId xmlns:a16="http://schemas.microsoft.com/office/drawing/2014/main" id="{B806C955-1148-475D-9889-414BB9B22D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150" y="3629025"/>
              <a:ext cx="397192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lvl="0"/>
              <a:r>
                <a:rPr lang="de-DE" sz="1600" dirty="0">
                  <a:latin typeface="+mn-lt"/>
                </a:rPr>
                <a:t>Datenschutz</a:t>
              </a:r>
            </a:p>
          </p:txBody>
        </p: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CB56557A-E51E-41D6-A7F1-D0692A8D958F}"/>
                </a:ext>
              </a:extLst>
            </p:cNvPr>
            <p:cNvGrpSpPr/>
            <p:nvPr/>
          </p:nvGrpSpPr>
          <p:grpSpPr>
            <a:xfrm>
              <a:off x="358775" y="3565525"/>
              <a:ext cx="371475" cy="371475"/>
              <a:chOff x="358775" y="3565525"/>
              <a:chExt cx="371475" cy="371475"/>
            </a:xfrm>
          </p:grpSpPr>
          <p:sp>
            <p:nvSpPr>
              <p:cNvPr id="66" name="Oval 58">
                <a:extLst>
                  <a:ext uri="{FF2B5EF4-FFF2-40B4-BE49-F238E27FC236}">
                    <a16:creationId xmlns:a16="http://schemas.microsoft.com/office/drawing/2014/main" id="{B8918D0A-A6F6-4E1C-A6C0-0CE824B49D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775" y="3565525"/>
                <a:ext cx="371475" cy="37147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1600" b="1" dirty="0">
                  <a:solidFill>
                    <a:schemeClr val="bg1"/>
                  </a:solidFill>
                  <a:latin typeface="+mn-lt"/>
                  <a:sym typeface="Wingdings" pitchFamily="2" charset="2"/>
                </a:endParaRPr>
              </a:p>
            </p:txBody>
          </p:sp>
          <p:pic>
            <p:nvPicPr>
              <p:cNvPr id="67" name="Picture 59">
                <a:extLst>
                  <a:ext uri="{FF2B5EF4-FFF2-40B4-BE49-F238E27FC236}">
                    <a16:creationId xmlns:a16="http://schemas.microsoft.com/office/drawing/2014/main" id="{ADDEC1B2-5400-4966-AA55-9C64A0EA2B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3973"/>
              <a:stretch>
                <a:fillRect/>
              </a:stretch>
            </p:blipFill>
            <p:spPr bwMode="auto">
              <a:xfrm rot="5400000">
                <a:off x="469900" y="3635375"/>
                <a:ext cx="152400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59A97437-8A98-4F12-A7D8-C426774C63A1}"/>
              </a:ext>
            </a:extLst>
          </p:cNvPr>
          <p:cNvGrpSpPr/>
          <p:nvPr/>
        </p:nvGrpSpPr>
        <p:grpSpPr>
          <a:xfrm>
            <a:off x="392064" y="3243470"/>
            <a:ext cx="4432300" cy="371475"/>
            <a:chOff x="358775" y="4271963"/>
            <a:chExt cx="4432300" cy="371475"/>
          </a:xfrm>
        </p:grpSpPr>
        <p:sp>
          <p:nvSpPr>
            <p:cNvPr id="69" name="Text Box 61">
              <a:extLst>
                <a:ext uri="{FF2B5EF4-FFF2-40B4-BE49-F238E27FC236}">
                  <a16:creationId xmlns:a16="http://schemas.microsoft.com/office/drawing/2014/main" id="{93809381-2B3A-40F8-83EF-E24A21E009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150" y="4335463"/>
              <a:ext cx="397192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lvl="0"/>
              <a:r>
                <a:rPr lang="de-DE" sz="1600" dirty="0">
                  <a:latin typeface="+mn-lt"/>
                </a:rPr>
                <a:t>Belastungssteuerung</a:t>
              </a:r>
            </a:p>
          </p:txBody>
        </p:sp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41FEF0CC-C03B-4C43-AC9B-E19DBBBC7739}"/>
                </a:ext>
              </a:extLst>
            </p:cNvPr>
            <p:cNvGrpSpPr/>
            <p:nvPr/>
          </p:nvGrpSpPr>
          <p:grpSpPr>
            <a:xfrm>
              <a:off x="358775" y="4271963"/>
              <a:ext cx="371475" cy="371475"/>
              <a:chOff x="358775" y="4271963"/>
              <a:chExt cx="371475" cy="371475"/>
            </a:xfrm>
          </p:grpSpPr>
          <p:sp>
            <p:nvSpPr>
              <p:cNvPr id="71" name="Oval 63">
                <a:extLst>
                  <a:ext uri="{FF2B5EF4-FFF2-40B4-BE49-F238E27FC236}">
                    <a16:creationId xmlns:a16="http://schemas.microsoft.com/office/drawing/2014/main" id="{67E71978-C238-4016-8A8B-44E2A73FE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775" y="4271963"/>
                <a:ext cx="371475" cy="37147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1600" b="1" dirty="0">
                  <a:solidFill>
                    <a:schemeClr val="bg1"/>
                  </a:solidFill>
                  <a:latin typeface="+mn-lt"/>
                  <a:sym typeface="Wingdings" pitchFamily="2" charset="2"/>
                </a:endParaRPr>
              </a:p>
            </p:txBody>
          </p:sp>
          <p:pic>
            <p:nvPicPr>
              <p:cNvPr id="72" name="Picture 64">
                <a:extLst>
                  <a:ext uri="{FF2B5EF4-FFF2-40B4-BE49-F238E27FC236}">
                    <a16:creationId xmlns:a16="http://schemas.microsoft.com/office/drawing/2014/main" id="{03BBA5A0-3B2B-4A12-BBB8-EFB31C4FE8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3973"/>
              <a:stretch>
                <a:fillRect/>
              </a:stretch>
            </p:blipFill>
            <p:spPr bwMode="auto">
              <a:xfrm rot="5400000">
                <a:off x="469900" y="4341813"/>
                <a:ext cx="152400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F49F537B-BB34-46C2-957C-E9E74034E850}"/>
              </a:ext>
            </a:extLst>
          </p:cNvPr>
          <p:cNvGrpSpPr/>
          <p:nvPr/>
        </p:nvGrpSpPr>
        <p:grpSpPr>
          <a:xfrm>
            <a:off x="392064" y="3749088"/>
            <a:ext cx="4432300" cy="371475"/>
            <a:chOff x="358775" y="4978400"/>
            <a:chExt cx="4432300" cy="371475"/>
          </a:xfrm>
        </p:grpSpPr>
        <p:sp>
          <p:nvSpPr>
            <p:cNvPr id="74" name="Text Box 66">
              <a:extLst>
                <a:ext uri="{FF2B5EF4-FFF2-40B4-BE49-F238E27FC236}">
                  <a16:creationId xmlns:a16="http://schemas.microsoft.com/office/drawing/2014/main" id="{627936BD-BC04-45DE-8BBA-A0E458620E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150" y="5041900"/>
              <a:ext cx="397192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lvl="0"/>
              <a:r>
                <a:rPr lang="de-DE" sz="1600" dirty="0">
                  <a:latin typeface="+mn-lt"/>
                </a:rPr>
                <a:t>Arbeitszeit</a:t>
              </a:r>
            </a:p>
          </p:txBody>
        </p:sp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7C8FC0C9-B24E-42C2-83EB-038359F64E6B}"/>
                </a:ext>
              </a:extLst>
            </p:cNvPr>
            <p:cNvGrpSpPr/>
            <p:nvPr/>
          </p:nvGrpSpPr>
          <p:grpSpPr>
            <a:xfrm>
              <a:off x="358775" y="4978400"/>
              <a:ext cx="371475" cy="371475"/>
              <a:chOff x="358775" y="4978400"/>
              <a:chExt cx="371475" cy="371475"/>
            </a:xfrm>
          </p:grpSpPr>
          <p:sp>
            <p:nvSpPr>
              <p:cNvPr id="76" name="Oval 68">
                <a:extLst>
                  <a:ext uri="{FF2B5EF4-FFF2-40B4-BE49-F238E27FC236}">
                    <a16:creationId xmlns:a16="http://schemas.microsoft.com/office/drawing/2014/main" id="{FFBD0532-8B1E-4F14-8E2B-AC2D4F5DF2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775" y="4978400"/>
                <a:ext cx="371475" cy="37147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1600" b="1" dirty="0">
                  <a:solidFill>
                    <a:schemeClr val="bg1"/>
                  </a:solidFill>
                  <a:latin typeface="+mn-lt"/>
                  <a:sym typeface="Wingdings" pitchFamily="2" charset="2"/>
                </a:endParaRPr>
              </a:p>
            </p:txBody>
          </p:sp>
          <p:pic>
            <p:nvPicPr>
              <p:cNvPr id="77" name="Picture 69">
                <a:extLst>
                  <a:ext uri="{FF2B5EF4-FFF2-40B4-BE49-F238E27FC236}">
                    <a16:creationId xmlns:a16="http://schemas.microsoft.com/office/drawing/2014/main" id="{56F53029-1C9E-47F5-9203-48858FE956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b="3973"/>
              <a:stretch>
                <a:fillRect/>
              </a:stretch>
            </p:blipFill>
            <p:spPr bwMode="auto">
              <a:xfrm rot="5400000">
                <a:off x="469900" y="5048250"/>
                <a:ext cx="152400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A1C4F09C-4DC0-4B47-86C0-DB5896C34D07}"/>
              </a:ext>
            </a:extLst>
          </p:cNvPr>
          <p:cNvGrpSpPr/>
          <p:nvPr/>
        </p:nvGrpSpPr>
        <p:grpSpPr>
          <a:xfrm>
            <a:off x="378738" y="4229307"/>
            <a:ext cx="4432300" cy="371475"/>
            <a:chOff x="358775" y="5686425"/>
            <a:chExt cx="4432300" cy="371475"/>
          </a:xfrm>
        </p:grpSpPr>
        <p:sp>
          <p:nvSpPr>
            <p:cNvPr id="79" name="Text Box 71">
              <a:extLst>
                <a:ext uri="{FF2B5EF4-FFF2-40B4-BE49-F238E27FC236}">
                  <a16:creationId xmlns:a16="http://schemas.microsoft.com/office/drawing/2014/main" id="{5466FACE-0FBF-46A4-AA80-36FF2AA7A6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150" y="5749925"/>
              <a:ext cx="397192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lvl="0"/>
              <a:r>
                <a:rPr lang="de-DE" sz="1600" dirty="0" smtClean="0">
                  <a:latin typeface="+mn-lt"/>
                </a:rPr>
                <a:t>Arbeitsgestaltung</a:t>
              </a:r>
              <a:endParaRPr lang="de-DE" sz="1600" dirty="0">
                <a:latin typeface="+mn-lt"/>
              </a:endParaRPr>
            </a:p>
          </p:txBody>
        </p:sp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93774089-59ED-47CF-BDE8-AB6A1DE4E956}"/>
                </a:ext>
              </a:extLst>
            </p:cNvPr>
            <p:cNvGrpSpPr/>
            <p:nvPr/>
          </p:nvGrpSpPr>
          <p:grpSpPr>
            <a:xfrm>
              <a:off x="358775" y="5686425"/>
              <a:ext cx="371475" cy="371475"/>
              <a:chOff x="358775" y="5686425"/>
              <a:chExt cx="371475" cy="371475"/>
            </a:xfrm>
          </p:grpSpPr>
          <p:sp>
            <p:nvSpPr>
              <p:cNvPr id="81" name="Oval 73">
                <a:extLst>
                  <a:ext uri="{FF2B5EF4-FFF2-40B4-BE49-F238E27FC236}">
                    <a16:creationId xmlns:a16="http://schemas.microsoft.com/office/drawing/2014/main" id="{F0F79BB6-2437-483D-9D0C-79D423CB6A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775" y="5686425"/>
                <a:ext cx="371475" cy="37147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1600" b="1" dirty="0">
                  <a:solidFill>
                    <a:schemeClr val="bg1"/>
                  </a:solidFill>
                  <a:latin typeface="+mn-lt"/>
                  <a:sym typeface="Wingdings" pitchFamily="2" charset="2"/>
                </a:endParaRPr>
              </a:p>
            </p:txBody>
          </p:sp>
          <p:pic>
            <p:nvPicPr>
              <p:cNvPr id="82" name="Picture 74">
                <a:extLst>
                  <a:ext uri="{FF2B5EF4-FFF2-40B4-BE49-F238E27FC236}">
                    <a16:creationId xmlns:a16="http://schemas.microsoft.com/office/drawing/2014/main" id="{915156D9-8DD1-40EA-A3BF-87CCD20DFC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b="3973"/>
              <a:stretch>
                <a:fillRect/>
              </a:stretch>
            </p:blipFill>
            <p:spPr bwMode="auto">
              <a:xfrm rot="5400000">
                <a:off x="469900" y="5756275"/>
                <a:ext cx="152400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5D6A4819-5199-4308-AF37-E5E15294846E}"/>
              </a:ext>
            </a:extLst>
          </p:cNvPr>
          <p:cNvGrpSpPr/>
          <p:nvPr/>
        </p:nvGrpSpPr>
        <p:grpSpPr>
          <a:xfrm>
            <a:off x="378738" y="4712701"/>
            <a:ext cx="4432300" cy="371475"/>
            <a:chOff x="358775" y="5686425"/>
            <a:chExt cx="4432300" cy="371475"/>
          </a:xfrm>
        </p:grpSpPr>
        <p:sp>
          <p:nvSpPr>
            <p:cNvPr id="84" name="Text Box 71">
              <a:extLst>
                <a:ext uri="{FF2B5EF4-FFF2-40B4-BE49-F238E27FC236}">
                  <a16:creationId xmlns:a16="http://schemas.microsoft.com/office/drawing/2014/main" id="{F7FF2940-DE7A-40BE-B604-4594BC5716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150" y="5749925"/>
              <a:ext cx="397192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sz="1600" dirty="0">
                  <a:latin typeface="+mn-lt"/>
                </a:rPr>
                <a:t>Führung</a:t>
              </a:r>
            </a:p>
          </p:txBody>
        </p:sp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871E9874-B0BD-4D6C-ACBD-BC3DACC70C77}"/>
                </a:ext>
              </a:extLst>
            </p:cNvPr>
            <p:cNvGrpSpPr/>
            <p:nvPr/>
          </p:nvGrpSpPr>
          <p:grpSpPr>
            <a:xfrm>
              <a:off x="358775" y="5686425"/>
              <a:ext cx="371475" cy="371475"/>
              <a:chOff x="358775" y="5686425"/>
              <a:chExt cx="371475" cy="371475"/>
            </a:xfrm>
          </p:grpSpPr>
          <p:sp>
            <p:nvSpPr>
              <p:cNvPr id="86" name="Oval 73">
                <a:extLst>
                  <a:ext uri="{FF2B5EF4-FFF2-40B4-BE49-F238E27FC236}">
                    <a16:creationId xmlns:a16="http://schemas.microsoft.com/office/drawing/2014/main" id="{88694121-988F-42B7-8D7D-4D34D6689F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775" y="5686425"/>
                <a:ext cx="371475" cy="37147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1600" b="1" dirty="0">
                  <a:solidFill>
                    <a:schemeClr val="bg1"/>
                  </a:solidFill>
                  <a:latin typeface="+mn-lt"/>
                  <a:sym typeface="Wingdings" pitchFamily="2" charset="2"/>
                </a:endParaRPr>
              </a:p>
            </p:txBody>
          </p:sp>
          <p:pic>
            <p:nvPicPr>
              <p:cNvPr id="87" name="Picture 74">
                <a:extLst>
                  <a:ext uri="{FF2B5EF4-FFF2-40B4-BE49-F238E27FC236}">
                    <a16:creationId xmlns:a16="http://schemas.microsoft.com/office/drawing/2014/main" id="{72B9B1E6-9D44-48B7-AEA7-C4474F0245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b="3973"/>
              <a:stretch>
                <a:fillRect/>
              </a:stretch>
            </p:blipFill>
            <p:spPr bwMode="auto">
              <a:xfrm rot="5400000">
                <a:off x="469900" y="5756275"/>
                <a:ext cx="152400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0D876F94-68D2-49CF-BD89-4D6DDF927B4C}"/>
              </a:ext>
            </a:extLst>
          </p:cNvPr>
          <p:cNvGrpSpPr/>
          <p:nvPr/>
        </p:nvGrpSpPr>
        <p:grpSpPr>
          <a:xfrm>
            <a:off x="378738" y="5198617"/>
            <a:ext cx="4432300" cy="371475"/>
            <a:chOff x="358775" y="5686425"/>
            <a:chExt cx="4432300" cy="371475"/>
          </a:xfrm>
        </p:grpSpPr>
        <p:sp>
          <p:nvSpPr>
            <p:cNvPr id="89" name="Text Box 71">
              <a:extLst>
                <a:ext uri="{FF2B5EF4-FFF2-40B4-BE49-F238E27FC236}">
                  <a16:creationId xmlns:a16="http://schemas.microsoft.com/office/drawing/2014/main" id="{D51E6295-BD8C-4DD6-8748-2695C72033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150" y="5749925"/>
              <a:ext cx="397192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sz="1600" dirty="0">
                  <a:latin typeface="+mn-lt"/>
                </a:rPr>
                <a:t>Qualifizierung</a:t>
              </a:r>
            </a:p>
          </p:txBody>
        </p:sp>
        <p:grpSp>
          <p:nvGrpSpPr>
            <p:cNvPr id="90" name="Gruppieren 89">
              <a:extLst>
                <a:ext uri="{FF2B5EF4-FFF2-40B4-BE49-F238E27FC236}">
                  <a16:creationId xmlns:a16="http://schemas.microsoft.com/office/drawing/2014/main" id="{538BA7CC-15AB-4BB4-8A94-7DB8E448A38B}"/>
                </a:ext>
              </a:extLst>
            </p:cNvPr>
            <p:cNvGrpSpPr/>
            <p:nvPr/>
          </p:nvGrpSpPr>
          <p:grpSpPr>
            <a:xfrm>
              <a:off x="358775" y="5686425"/>
              <a:ext cx="371475" cy="371475"/>
              <a:chOff x="358775" y="5686425"/>
              <a:chExt cx="371475" cy="371475"/>
            </a:xfrm>
          </p:grpSpPr>
          <p:sp>
            <p:nvSpPr>
              <p:cNvPr id="91" name="Oval 73">
                <a:extLst>
                  <a:ext uri="{FF2B5EF4-FFF2-40B4-BE49-F238E27FC236}">
                    <a16:creationId xmlns:a16="http://schemas.microsoft.com/office/drawing/2014/main" id="{8FCDA246-9D3C-46F4-BBA6-69EBFCECD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775" y="5686425"/>
                <a:ext cx="371475" cy="37147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1600" b="1" dirty="0">
                  <a:solidFill>
                    <a:schemeClr val="bg1"/>
                  </a:solidFill>
                  <a:latin typeface="+mn-lt"/>
                  <a:sym typeface="Wingdings" pitchFamily="2" charset="2"/>
                </a:endParaRPr>
              </a:p>
            </p:txBody>
          </p:sp>
          <p:pic>
            <p:nvPicPr>
              <p:cNvPr id="92" name="Picture 74">
                <a:extLst>
                  <a:ext uri="{FF2B5EF4-FFF2-40B4-BE49-F238E27FC236}">
                    <a16:creationId xmlns:a16="http://schemas.microsoft.com/office/drawing/2014/main" id="{D96E5A8D-0F79-4A7B-8445-C868580BCD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b="3973"/>
              <a:stretch>
                <a:fillRect/>
              </a:stretch>
            </p:blipFill>
            <p:spPr bwMode="auto">
              <a:xfrm rot="5400000">
                <a:off x="469900" y="5756275"/>
                <a:ext cx="152400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D2AD1F60-6FC2-4A3E-90A6-073784ADFB5E}"/>
              </a:ext>
            </a:extLst>
          </p:cNvPr>
          <p:cNvGrpSpPr/>
          <p:nvPr/>
        </p:nvGrpSpPr>
        <p:grpSpPr>
          <a:xfrm>
            <a:off x="378738" y="5674198"/>
            <a:ext cx="4432300" cy="371475"/>
            <a:chOff x="358775" y="5686425"/>
            <a:chExt cx="4432300" cy="371475"/>
          </a:xfrm>
        </p:grpSpPr>
        <p:sp>
          <p:nvSpPr>
            <p:cNvPr id="94" name="Text Box 71">
              <a:extLst>
                <a:ext uri="{FF2B5EF4-FFF2-40B4-BE49-F238E27FC236}">
                  <a16:creationId xmlns:a16="http://schemas.microsoft.com/office/drawing/2014/main" id="{12BDCC7A-C0CE-48BD-A30C-8721644FE0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150" y="5749925"/>
              <a:ext cx="397192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sz="1600" dirty="0">
                  <a:latin typeface="+mn-lt"/>
                </a:rPr>
                <a:t>Beteiligung</a:t>
              </a:r>
            </a:p>
          </p:txBody>
        </p:sp>
        <p:grpSp>
          <p:nvGrpSpPr>
            <p:cNvPr id="95" name="Gruppieren 94">
              <a:extLst>
                <a:ext uri="{FF2B5EF4-FFF2-40B4-BE49-F238E27FC236}">
                  <a16:creationId xmlns:a16="http://schemas.microsoft.com/office/drawing/2014/main" id="{AE39DB47-0A83-4AF9-824B-A12866E090CD}"/>
                </a:ext>
              </a:extLst>
            </p:cNvPr>
            <p:cNvGrpSpPr/>
            <p:nvPr/>
          </p:nvGrpSpPr>
          <p:grpSpPr>
            <a:xfrm>
              <a:off x="358775" y="5686425"/>
              <a:ext cx="371475" cy="371475"/>
              <a:chOff x="358775" y="5686425"/>
              <a:chExt cx="371475" cy="371475"/>
            </a:xfrm>
          </p:grpSpPr>
          <p:sp>
            <p:nvSpPr>
              <p:cNvPr id="96" name="Oval 73">
                <a:extLst>
                  <a:ext uri="{FF2B5EF4-FFF2-40B4-BE49-F238E27FC236}">
                    <a16:creationId xmlns:a16="http://schemas.microsoft.com/office/drawing/2014/main" id="{F3EB6704-F0FB-40C1-B370-8291A51DB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775" y="5686425"/>
                <a:ext cx="371475" cy="37147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1600" b="1" dirty="0">
                  <a:solidFill>
                    <a:schemeClr val="bg1"/>
                  </a:solidFill>
                  <a:latin typeface="+mn-lt"/>
                  <a:sym typeface="Wingdings" pitchFamily="2" charset="2"/>
                </a:endParaRPr>
              </a:p>
            </p:txBody>
          </p:sp>
          <p:pic>
            <p:nvPicPr>
              <p:cNvPr id="97" name="Picture 74">
                <a:extLst>
                  <a:ext uri="{FF2B5EF4-FFF2-40B4-BE49-F238E27FC236}">
                    <a16:creationId xmlns:a16="http://schemas.microsoft.com/office/drawing/2014/main" id="{6C611A8F-311D-4312-A25B-6943FF26A6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b="3973"/>
              <a:stretch>
                <a:fillRect/>
              </a:stretch>
            </p:blipFill>
            <p:spPr bwMode="auto">
              <a:xfrm rot="5400000">
                <a:off x="469900" y="5756275"/>
                <a:ext cx="152400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49" name="Textfeld 48"/>
          <p:cNvSpPr txBox="1"/>
          <p:nvPr/>
        </p:nvSpPr>
        <p:spPr>
          <a:xfrm>
            <a:off x="6351104" y="2978525"/>
            <a:ext cx="42042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srgbClr val="FF0000"/>
                </a:solidFill>
              </a:rPr>
              <a:t>Könnt ihr Beispiele im Zusammenhang mit Digitalisierung nennen?</a:t>
            </a:r>
            <a:endParaRPr lang="de-D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6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7"/>
          <p:cNvSpPr txBox="1">
            <a:spLocks/>
          </p:cNvSpPr>
          <p:nvPr/>
        </p:nvSpPr>
        <p:spPr bwMode="auto">
          <a:xfrm>
            <a:off x="446088" y="1394913"/>
            <a:ext cx="10194203" cy="554767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287338" algn="l" rtl="0" eaLnBrk="1" fontAlgn="base" hangingPunct="1">
              <a:lnSpc>
                <a:spcPct val="95000"/>
              </a:lnSpc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8521700" algn="r"/>
              </a:tabLst>
              <a:defRPr sz="1400" b="1">
                <a:solidFill>
                  <a:schemeClr val="tx1"/>
                </a:solidFill>
                <a:latin typeface="+mn-lt"/>
                <a:sym typeface="Monotype Sorts" pitchFamily="2" charset="2"/>
              </a:defRPr>
            </a:lvl2pPr>
            <a:lvl3pPr marL="574675" indent="-287338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–"/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sym typeface="Monotype Sorts" pitchFamily="2" charset="2"/>
              </a:defRPr>
            </a:lvl3pPr>
            <a:lvl4pPr marL="863600" indent="-287338" algn="l" rtl="0" eaLnBrk="1" fontAlgn="base" hangingPunct="1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Char char="-"/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sym typeface="Monotype Sorts" pitchFamily="2" charset="2"/>
              </a:defRPr>
            </a:lvl4pPr>
            <a:lvl5pPr marL="1150938" indent="-287338" algn="l" rtl="0" eaLnBrk="1" fontAlgn="base" hangingPunct="1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SzPct val="90000"/>
              <a:buFont typeface="Arial" charset="0"/>
              <a:buChar char="•"/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sym typeface="Monotype Sorts" pitchFamily="2" charset="2"/>
              </a:defRPr>
            </a:lvl5pPr>
            <a:lvl6pPr marL="19685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6pPr>
            <a:lvl7pPr marL="24257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7pPr>
            <a:lvl8pPr marL="28829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8pPr>
            <a:lvl9pPr marL="33401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9pPr>
          </a:lstStyle>
          <a:p>
            <a:pPr lvl="0">
              <a:defRPr/>
            </a:pPr>
            <a:r>
              <a:rPr lang="de-DE" sz="1600" i="1" kern="0" dirty="0" smtClean="0">
                <a:solidFill>
                  <a:srgbClr val="000000"/>
                </a:solidFill>
                <a:latin typeface="Arial"/>
              </a:rPr>
              <a:t>Das Unternehmen im Wandel – wir als Betriebsrat ebenfalls im Wandel</a:t>
            </a:r>
            <a:endParaRPr lang="de-DE" sz="1600" i="1" kern="0" dirty="0">
              <a:solidFill>
                <a:srgbClr val="000000"/>
              </a:solidFill>
              <a:latin typeface="Arial"/>
            </a:endParaRPr>
          </a:p>
          <a:p>
            <a:pPr lvl="1">
              <a:defRPr/>
            </a:pPr>
            <a:r>
              <a:rPr lang="de-DE" sz="1600" b="0" kern="0" dirty="0" smtClean="0">
                <a:solidFill>
                  <a:srgbClr val="000000"/>
                </a:solidFill>
                <a:latin typeface="Arial"/>
              </a:rPr>
              <a:t>Wir wollen im Betrieb anders über Veränderungen / Neuerungen informieren</a:t>
            </a:r>
          </a:p>
          <a:p>
            <a:pPr lvl="2">
              <a:defRPr/>
            </a:pPr>
            <a:r>
              <a:rPr lang="de-DE" sz="1600" kern="0" dirty="0" smtClean="0">
                <a:solidFill>
                  <a:srgbClr val="000000"/>
                </a:solidFill>
                <a:latin typeface="Arial"/>
              </a:rPr>
              <a:t>Grundlegender: Diese Basis-Information Digitalisierung</a:t>
            </a:r>
          </a:p>
          <a:p>
            <a:pPr lvl="2">
              <a:defRPr/>
            </a:pPr>
            <a:r>
              <a:rPr lang="de-DE" sz="1600" kern="0" dirty="0" smtClean="0">
                <a:solidFill>
                  <a:srgbClr val="000000"/>
                </a:solidFill>
                <a:latin typeface="Arial"/>
              </a:rPr>
              <a:t>Schneller: ...</a:t>
            </a:r>
          </a:p>
          <a:p>
            <a:pPr lvl="1">
              <a:defRPr/>
            </a:pPr>
            <a:r>
              <a:rPr lang="de-DE" sz="1600" b="0" kern="0" dirty="0">
                <a:solidFill>
                  <a:srgbClr val="000000"/>
                </a:solidFill>
                <a:latin typeface="Arial"/>
              </a:rPr>
              <a:t>Wir haben einen </a:t>
            </a:r>
            <a:r>
              <a:rPr lang="de-DE" sz="1600" b="0" kern="0" dirty="0" smtClean="0">
                <a:solidFill>
                  <a:srgbClr val="000000"/>
                </a:solidFill>
                <a:latin typeface="Arial"/>
              </a:rPr>
              <a:t>BR-Ausschuss </a:t>
            </a:r>
            <a:r>
              <a:rPr lang="de-DE" sz="1600" b="0" kern="0" dirty="0">
                <a:solidFill>
                  <a:srgbClr val="000000"/>
                </a:solidFill>
                <a:latin typeface="Arial"/>
              </a:rPr>
              <a:t>Industrie 4.0 / </a:t>
            </a:r>
            <a:r>
              <a:rPr lang="de-DE" sz="1600" b="0" kern="0" dirty="0" smtClean="0">
                <a:solidFill>
                  <a:srgbClr val="000000"/>
                </a:solidFill>
                <a:latin typeface="Arial"/>
              </a:rPr>
              <a:t>Digitalisierung oder eine Projektgruppe gegründet</a:t>
            </a:r>
          </a:p>
          <a:p>
            <a:pPr lvl="1">
              <a:defRPr/>
            </a:pPr>
            <a:r>
              <a:rPr lang="de-DE" sz="1600" b="0" kern="0" dirty="0" smtClean="0">
                <a:solidFill>
                  <a:srgbClr val="000000"/>
                </a:solidFill>
                <a:latin typeface="Arial"/>
              </a:rPr>
              <a:t>Wir bilden uns weiter, z.B. im Projekt AWARE, Angebote der IG Metall ...</a:t>
            </a:r>
          </a:p>
          <a:p>
            <a:pPr lvl="1">
              <a:defRPr/>
            </a:pPr>
            <a:r>
              <a:rPr lang="de-DE" sz="1600" b="0" kern="0" dirty="0" smtClean="0">
                <a:solidFill>
                  <a:srgbClr val="000000"/>
                </a:solidFill>
                <a:latin typeface="Arial"/>
              </a:rPr>
              <a:t>...</a:t>
            </a:r>
          </a:p>
          <a:p>
            <a:pPr>
              <a:defRPr/>
            </a:pPr>
            <a:r>
              <a:rPr lang="de-DE" sz="1600" i="1" kern="0" dirty="0" smtClean="0">
                <a:solidFill>
                  <a:srgbClr val="000000"/>
                </a:solidFill>
                <a:latin typeface="Arial"/>
              </a:rPr>
              <a:t>Und </a:t>
            </a:r>
            <a:r>
              <a:rPr lang="de-DE" sz="1600" i="1" kern="0" dirty="0">
                <a:solidFill>
                  <a:srgbClr val="000000"/>
                </a:solidFill>
                <a:latin typeface="Arial"/>
              </a:rPr>
              <a:t>ihr als Beschäftigte?</a:t>
            </a:r>
          </a:p>
          <a:p>
            <a:pPr lvl="1">
              <a:defRPr/>
            </a:pPr>
            <a:r>
              <a:rPr lang="de-DE" sz="1600" b="0" kern="0" dirty="0" smtClean="0">
                <a:solidFill>
                  <a:srgbClr val="000000"/>
                </a:solidFill>
                <a:latin typeface="Arial"/>
              </a:rPr>
              <a:t>Bitte informiert euch und fragt bei Veränderungen / Neuerungen nach: Bei Vorgesetzen und / oder bei uns!</a:t>
            </a:r>
          </a:p>
          <a:p>
            <a:pPr lvl="2">
              <a:defRPr/>
            </a:pPr>
            <a:r>
              <a:rPr lang="de-DE" sz="1600" kern="0" dirty="0" smtClean="0">
                <a:solidFill>
                  <a:srgbClr val="000000"/>
                </a:solidFill>
                <a:latin typeface="Arial"/>
              </a:rPr>
              <a:t>Es gibt keine dummen Fragen – nur dumme Antworten!</a:t>
            </a:r>
          </a:p>
          <a:p>
            <a:pPr lvl="1">
              <a:defRPr/>
            </a:pPr>
            <a:r>
              <a:rPr lang="de-DE" sz="1600" b="0" kern="0" dirty="0" smtClean="0">
                <a:solidFill>
                  <a:srgbClr val="000000"/>
                </a:solidFill>
                <a:latin typeface="Arial"/>
              </a:rPr>
              <a:t>Bitte überlegt, was ihr zur Bewältigung der Digitalisierung am Arbeitsplatz oder an Schulungen benötigt</a:t>
            </a:r>
          </a:p>
          <a:p>
            <a:pPr lvl="2">
              <a:defRPr/>
            </a:pPr>
            <a:r>
              <a:rPr lang="de-DE" sz="1600" kern="0" dirty="0" smtClean="0">
                <a:solidFill>
                  <a:srgbClr val="000000"/>
                </a:solidFill>
                <a:latin typeface="Arial"/>
              </a:rPr>
              <a:t>Welches Interesse hast du? </a:t>
            </a:r>
          </a:p>
          <a:p>
            <a:pPr lvl="2">
              <a:defRPr/>
            </a:pPr>
            <a:r>
              <a:rPr lang="de-DE" sz="1600" b="0" kern="0" dirty="0" smtClean="0">
                <a:solidFill>
                  <a:srgbClr val="000000"/>
                </a:solidFill>
                <a:latin typeface="Arial"/>
              </a:rPr>
              <a:t>Was benötigst du um deinem Interesse nachzugehen?</a:t>
            </a:r>
          </a:p>
          <a:p>
            <a:pPr lvl="2">
              <a:defRPr/>
            </a:pPr>
            <a:r>
              <a:rPr lang="de-DE" sz="1600" kern="0" dirty="0" smtClean="0">
                <a:solidFill>
                  <a:srgbClr val="000000"/>
                </a:solidFill>
                <a:latin typeface="Arial"/>
              </a:rPr>
              <a:t>Was fehlt dir zur Unterstützung?</a:t>
            </a:r>
            <a:endParaRPr lang="de-DE" sz="1600" b="0" kern="0" dirty="0" smtClean="0">
              <a:solidFill>
                <a:srgbClr val="000000"/>
              </a:solidFill>
              <a:latin typeface="Arial"/>
            </a:endParaRPr>
          </a:p>
          <a:p>
            <a:pPr lvl="1">
              <a:defRPr/>
            </a:pPr>
            <a:endParaRPr lang="de-DE" sz="1600" b="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2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7"/>
          <p:cNvSpPr txBox="1">
            <a:spLocks/>
          </p:cNvSpPr>
          <p:nvPr/>
        </p:nvSpPr>
        <p:spPr bwMode="auto">
          <a:xfrm>
            <a:off x="446088" y="1394913"/>
            <a:ext cx="9013825" cy="4653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287338" algn="l" rtl="0" eaLnBrk="1" fontAlgn="base" hangingPunct="1">
              <a:lnSpc>
                <a:spcPct val="95000"/>
              </a:lnSpc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8521700" algn="r"/>
              </a:tabLst>
              <a:defRPr sz="1400" b="1">
                <a:solidFill>
                  <a:schemeClr val="tx1"/>
                </a:solidFill>
                <a:latin typeface="+mn-lt"/>
                <a:sym typeface="Monotype Sorts" pitchFamily="2" charset="2"/>
              </a:defRPr>
            </a:lvl2pPr>
            <a:lvl3pPr marL="574675" indent="-287338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–"/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sym typeface="Monotype Sorts" pitchFamily="2" charset="2"/>
              </a:defRPr>
            </a:lvl3pPr>
            <a:lvl4pPr marL="863600" indent="-287338" algn="l" rtl="0" eaLnBrk="1" fontAlgn="base" hangingPunct="1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Char char="-"/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sym typeface="Monotype Sorts" pitchFamily="2" charset="2"/>
              </a:defRPr>
            </a:lvl4pPr>
            <a:lvl5pPr marL="1150938" indent="-287338" algn="l" rtl="0" eaLnBrk="1" fontAlgn="base" hangingPunct="1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SzPct val="90000"/>
              <a:buFont typeface="Arial" charset="0"/>
              <a:buChar char="•"/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sym typeface="Monotype Sorts" pitchFamily="2" charset="2"/>
              </a:defRPr>
            </a:lvl5pPr>
            <a:lvl6pPr marL="19685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6pPr>
            <a:lvl7pPr marL="24257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7pPr>
            <a:lvl8pPr marL="28829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8pPr>
            <a:lvl9pPr marL="33401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9pPr>
          </a:lstStyle>
          <a:p>
            <a:pPr lvl="0">
              <a:defRPr/>
            </a:pPr>
            <a:r>
              <a:rPr lang="de-DE" sz="1600" i="1" kern="0" dirty="0">
                <a:solidFill>
                  <a:srgbClr val="000000"/>
                </a:solidFill>
                <a:latin typeface="Arial"/>
              </a:rPr>
              <a:t>Abschluss</a:t>
            </a:r>
          </a:p>
          <a:p>
            <a:pPr marL="0" marR="0" lvl="0" indent="0" defTabSz="914400" rtl="0" eaLnBrk="1" fontAlgn="base" latinLnBrk="0" hangingPunct="1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21700" algn="r"/>
              </a:tabLst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1">
              <a:defRPr/>
            </a:pPr>
            <a:r>
              <a:rPr lang="de-DE" sz="1600" b="0" kern="0" dirty="0">
                <a:solidFill>
                  <a:srgbClr val="000000"/>
                </a:solidFill>
                <a:latin typeface="Arial"/>
              </a:rPr>
              <a:t>Fragen</a:t>
            </a:r>
            <a:r>
              <a:rPr lang="de-DE" sz="1600" b="0" kern="0" dirty="0" smtClean="0">
                <a:solidFill>
                  <a:srgbClr val="000000"/>
                </a:solidFill>
                <a:latin typeface="Arial"/>
              </a:rPr>
              <a:t>?</a:t>
            </a:r>
          </a:p>
          <a:p>
            <a:pPr lvl="1">
              <a:defRPr/>
            </a:pPr>
            <a:r>
              <a:rPr lang="de-DE" sz="1600" b="0" kern="0" dirty="0" smtClean="0">
                <a:solidFill>
                  <a:srgbClr val="000000"/>
                </a:solidFill>
                <a:latin typeface="Arial"/>
              </a:rPr>
              <a:t>Fehlt etwas?</a:t>
            </a:r>
            <a:endParaRPr lang="de-DE" sz="1600" b="0" kern="0" dirty="0">
              <a:solidFill>
                <a:srgbClr val="000000"/>
              </a:solidFill>
              <a:latin typeface="Arial"/>
            </a:endParaRPr>
          </a:p>
          <a:p>
            <a:pPr lvl="1">
              <a:defRPr/>
            </a:pPr>
            <a:r>
              <a:rPr lang="de-DE" sz="1600" b="0" kern="0" dirty="0">
                <a:solidFill>
                  <a:srgbClr val="000000"/>
                </a:solidFill>
                <a:latin typeface="Arial"/>
              </a:rPr>
              <a:t>Kritik?</a:t>
            </a:r>
          </a:p>
          <a:p>
            <a:pPr lvl="1">
              <a:defRPr/>
            </a:pPr>
            <a:r>
              <a:rPr lang="de-DE" sz="1600" b="0" kern="0" dirty="0">
                <a:solidFill>
                  <a:srgbClr val="000000"/>
                </a:solidFill>
                <a:latin typeface="Arial"/>
              </a:rPr>
              <a:t>Lob?</a:t>
            </a:r>
          </a:p>
          <a:p>
            <a:pPr marL="0" lvl="1" indent="0">
              <a:buNone/>
              <a:defRPr/>
            </a:pPr>
            <a:endParaRPr lang="de-DE" sz="1600" b="0" kern="0" dirty="0">
              <a:solidFill>
                <a:srgbClr val="000000"/>
              </a:solidFill>
              <a:latin typeface="Arial"/>
            </a:endParaRPr>
          </a:p>
          <a:p>
            <a:pPr lvl="1">
              <a:defRPr/>
            </a:pPr>
            <a:r>
              <a:rPr lang="de-DE" sz="1600" b="0" kern="0" dirty="0">
                <a:solidFill>
                  <a:srgbClr val="000000"/>
                </a:solidFill>
                <a:latin typeface="Arial"/>
              </a:rPr>
              <a:t>Ansprechpartner im </a:t>
            </a:r>
            <a:r>
              <a:rPr lang="de-DE" sz="1600" b="0" kern="0" dirty="0" smtClean="0">
                <a:solidFill>
                  <a:srgbClr val="000000"/>
                </a:solidFill>
                <a:latin typeface="Arial"/>
              </a:rPr>
              <a:t>Betriebsrat:</a:t>
            </a:r>
            <a:endParaRPr lang="de-DE" sz="1600" b="0" kern="0" dirty="0">
              <a:solidFill>
                <a:srgbClr val="000000"/>
              </a:solidFill>
              <a:latin typeface="Arial"/>
            </a:endParaRPr>
          </a:p>
          <a:p>
            <a:pPr lvl="2">
              <a:defRPr/>
            </a:pPr>
            <a:r>
              <a:rPr lang="de-DE" sz="1600" kern="0" dirty="0" smtClean="0">
                <a:solidFill>
                  <a:srgbClr val="000000"/>
                </a:solidFill>
                <a:latin typeface="Arial"/>
              </a:rPr>
              <a:t>...</a:t>
            </a:r>
          </a:p>
          <a:p>
            <a:pPr lvl="2">
              <a:defRPr/>
            </a:pPr>
            <a:r>
              <a:rPr lang="de-DE" sz="1600" kern="0" dirty="0" smtClean="0">
                <a:solidFill>
                  <a:srgbClr val="000000"/>
                </a:solidFill>
                <a:latin typeface="Arial"/>
              </a:rPr>
              <a:t>…</a:t>
            </a:r>
          </a:p>
          <a:p>
            <a:pPr lvl="2">
              <a:defRPr/>
            </a:pPr>
            <a:r>
              <a:rPr lang="de-DE" sz="1600" kern="0" smtClean="0">
                <a:solidFill>
                  <a:srgbClr val="000000"/>
                </a:solidFill>
                <a:latin typeface="Arial"/>
              </a:rPr>
              <a:t>…</a:t>
            </a:r>
            <a:endParaRPr lang="de-DE" sz="1600" kern="0" dirty="0">
              <a:solidFill>
                <a:srgbClr val="000000"/>
              </a:solidFill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21700" algn="r"/>
              </a:tabLst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97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3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00"/>
            <a:ext cx="12230698" cy="684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782" y="211446"/>
            <a:ext cx="1753986" cy="90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2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98" y="0"/>
            <a:ext cx="12239999" cy="686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8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" y="8709"/>
            <a:ext cx="12164859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2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00"/>
            <a:ext cx="12177208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87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66" y="0"/>
            <a:ext cx="12205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6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Inhalte der Präsentation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666600"/>
            <a:ext cx="10515600" cy="482851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de-DE" sz="1600" b="1" kern="0" dirty="0" smtClean="0">
                <a:solidFill>
                  <a:srgbClr val="000000"/>
                </a:solidFill>
                <a:latin typeface="Arial"/>
              </a:rPr>
              <a:t>1. Einleitung</a:t>
            </a:r>
          </a:p>
          <a:p>
            <a:pPr marL="287338" lvl="1" indent="-287338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8521700" algn="r"/>
              </a:tabLst>
              <a:defRPr/>
            </a:pPr>
            <a:r>
              <a:rPr lang="de-DE" sz="1600" kern="0" dirty="0">
                <a:solidFill>
                  <a:srgbClr val="000000"/>
                </a:solidFill>
                <a:latin typeface="Arial"/>
                <a:sym typeface="Monotype Sorts" pitchFamily="2" charset="2"/>
              </a:rPr>
              <a:t>Titelseite</a:t>
            </a:r>
          </a:p>
          <a:p>
            <a:pPr marL="287338" lvl="1" indent="-287338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8521700" algn="r"/>
              </a:tabLst>
              <a:defRPr/>
            </a:pPr>
            <a:r>
              <a:rPr lang="de-DE" sz="1600" kern="0" dirty="0">
                <a:solidFill>
                  <a:srgbClr val="000000"/>
                </a:solidFill>
                <a:latin typeface="Arial"/>
                <a:sym typeface="Monotype Sorts" pitchFamily="2" charset="2"/>
              </a:rPr>
              <a:t>Digitalisierung </a:t>
            </a:r>
            <a:r>
              <a:rPr lang="de-DE" sz="1600" kern="0" dirty="0" smtClean="0">
                <a:solidFill>
                  <a:srgbClr val="000000"/>
                </a:solidFill>
                <a:latin typeface="Arial"/>
                <a:sym typeface="Monotype Sorts" pitchFamily="2" charset="2"/>
              </a:rPr>
              <a:t>bei der </a:t>
            </a:r>
            <a:r>
              <a:rPr lang="de-DE" sz="1600" kern="0" dirty="0">
                <a:solidFill>
                  <a:srgbClr val="000000"/>
                </a:solidFill>
                <a:latin typeface="Arial"/>
                <a:sym typeface="Monotype Sorts" pitchFamily="2" charset="2"/>
              </a:rPr>
              <a:t>MUSTER GMBH &amp; CO.KG Einleitung</a:t>
            </a:r>
          </a:p>
          <a:p>
            <a:pPr marL="0" indent="0" fontAlgn="base">
              <a:lnSpc>
                <a:spcPct val="120000"/>
              </a:lnSpc>
              <a:spcBef>
                <a:spcPts val="1800"/>
              </a:spcBef>
              <a:spcAft>
                <a:spcPct val="0"/>
              </a:spcAft>
              <a:buNone/>
              <a:tabLst>
                <a:tab pos="8521700" algn="r"/>
              </a:tabLst>
              <a:defRPr/>
            </a:pPr>
            <a:r>
              <a:rPr lang="de-DE" sz="1600" b="1" kern="0" dirty="0" smtClean="0">
                <a:solidFill>
                  <a:srgbClr val="000000"/>
                </a:solidFill>
                <a:latin typeface="Arial"/>
              </a:rPr>
              <a:t>2. </a:t>
            </a:r>
            <a:r>
              <a:rPr lang="de-DE" sz="1600" b="1" kern="0" dirty="0">
                <a:solidFill>
                  <a:srgbClr val="000000"/>
                </a:solidFill>
                <a:latin typeface="Arial"/>
              </a:rPr>
              <a:t>Inhaltlicher Teil - Digitalisierung</a:t>
            </a:r>
          </a:p>
          <a:p>
            <a:pPr marL="287338" lvl="1" indent="-287338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8521700" algn="r"/>
              </a:tabLst>
              <a:defRPr/>
            </a:pPr>
            <a:r>
              <a:rPr lang="de-DE" sz="1600" kern="0" dirty="0" smtClean="0">
                <a:solidFill>
                  <a:srgbClr val="000000"/>
                </a:solidFill>
                <a:latin typeface="Arial"/>
              </a:rPr>
              <a:t>Die </a:t>
            </a:r>
            <a:r>
              <a:rPr lang="de-DE" sz="1600" kern="0" dirty="0">
                <a:solidFill>
                  <a:srgbClr val="000000"/>
                </a:solidFill>
                <a:latin typeface="Arial"/>
              </a:rPr>
              <a:t>technologische </a:t>
            </a:r>
            <a:r>
              <a:rPr lang="de-DE" sz="1600" kern="0" dirty="0" smtClean="0">
                <a:solidFill>
                  <a:srgbClr val="000000"/>
                </a:solidFill>
                <a:latin typeface="Arial"/>
              </a:rPr>
              <a:t>Seite: Auf </a:t>
            </a:r>
            <a:r>
              <a:rPr lang="de-DE" sz="1600" kern="0" dirty="0">
                <a:solidFill>
                  <a:srgbClr val="000000"/>
                </a:solidFill>
                <a:latin typeface="Arial"/>
              </a:rPr>
              <a:t>dem Weg zu digitalen Produkten bei MUSTER GMBH &amp; CO.KG </a:t>
            </a:r>
          </a:p>
          <a:p>
            <a:pPr marL="287338" lvl="1" indent="-287338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8521700" algn="r"/>
              </a:tabLst>
              <a:defRPr/>
            </a:pPr>
            <a:r>
              <a:rPr lang="de-DE" sz="1600" kern="0" dirty="0">
                <a:solidFill>
                  <a:srgbClr val="000000"/>
                </a:solidFill>
                <a:latin typeface="Arial"/>
              </a:rPr>
              <a:t>Mehrwert für die </a:t>
            </a:r>
            <a:r>
              <a:rPr lang="de-DE" sz="1600" kern="0" dirty="0" smtClean="0">
                <a:solidFill>
                  <a:srgbClr val="000000"/>
                </a:solidFill>
                <a:latin typeface="Arial"/>
              </a:rPr>
              <a:t>Beschäftigten durch die Digitalisierung bei der </a:t>
            </a:r>
            <a:r>
              <a:rPr lang="de-DE" sz="1600" kern="0" dirty="0">
                <a:solidFill>
                  <a:srgbClr val="000000"/>
                </a:solidFill>
                <a:latin typeface="Arial"/>
              </a:rPr>
              <a:t>MUSTER GMBH &amp; CO.KG </a:t>
            </a:r>
          </a:p>
          <a:p>
            <a:pPr marL="287338" lvl="1" indent="-287338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8521700" algn="r"/>
              </a:tabLst>
              <a:defRPr/>
            </a:pPr>
            <a:r>
              <a:rPr lang="de-DE" sz="1600" kern="0" dirty="0">
                <a:solidFill>
                  <a:srgbClr val="000000"/>
                </a:solidFill>
                <a:latin typeface="Arial"/>
              </a:rPr>
              <a:t>Lernen für die Digitalisierung</a:t>
            </a:r>
          </a:p>
          <a:p>
            <a:pPr marL="0" lvl="0" indent="0" fontAlgn="base">
              <a:lnSpc>
                <a:spcPct val="120000"/>
              </a:lnSpc>
              <a:spcBef>
                <a:spcPts val="1800"/>
              </a:spcBef>
              <a:spcAft>
                <a:spcPct val="0"/>
              </a:spcAft>
              <a:buNone/>
              <a:tabLst>
                <a:tab pos="8521700" algn="r"/>
              </a:tabLst>
              <a:defRPr/>
            </a:pPr>
            <a:r>
              <a:rPr lang="de-DE" sz="1600" b="1" kern="0" dirty="0">
                <a:solidFill>
                  <a:srgbClr val="000000"/>
                </a:solidFill>
                <a:latin typeface="Arial"/>
              </a:rPr>
              <a:t>3. Was machen wir jetzt?</a:t>
            </a:r>
          </a:p>
          <a:p>
            <a:pPr marL="287338" lvl="1" indent="-287338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8521700" algn="r"/>
              </a:tabLst>
              <a:defRPr/>
            </a:pPr>
            <a:r>
              <a:rPr lang="de-DE" sz="1600" kern="0" dirty="0">
                <a:solidFill>
                  <a:srgbClr val="000000"/>
                </a:solidFill>
                <a:latin typeface="Arial"/>
                <a:sym typeface="Monotype Sorts" pitchFamily="2" charset="2"/>
              </a:rPr>
              <a:t>Warum nimmt sich der Betriebsrat das Thema vor? Was hat er beobachtet?</a:t>
            </a:r>
          </a:p>
          <a:p>
            <a:pPr marL="744538" lvl="2" indent="-287338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Font typeface="Symbol" panose="05050102010706020507" pitchFamily="18" charset="2"/>
              <a:buChar char="-"/>
              <a:tabLst>
                <a:tab pos="8521700" algn="r"/>
              </a:tabLst>
              <a:defRPr/>
            </a:pPr>
            <a:r>
              <a:rPr lang="de-DE" sz="1600" kern="0" dirty="0">
                <a:solidFill>
                  <a:srgbClr val="000000"/>
                </a:solidFill>
                <a:latin typeface="Arial"/>
              </a:rPr>
              <a:t>Die Rolle des Betriebsrates bei MUSTER GMBH &amp; CO.KG </a:t>
            </a:r>
          </a:p>
          <a:p>
            <a:pPr marL="744538" lvl="2" indent="-287338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Font typeface="Symbol" panose="05050102010706020507" pitchFamily="18" charset="2"/>
              <a:buChar char="-"/>
              <a:tabLst>
                <a:tab pos="8521700" algn="r"/>
              </a:tabLst>
              <a:defRPr/>
            </a:pPr>
            <a:r>
              <a:rPr lang="de-DE" sz="1600" kern="0" dirty="0">
                <a:solidFill>
                  <a:srgbClr val="000000"/>
                </a:solidFill>
                <a:latin typeface="Arial"/>
              </a:rPr>
              <a:t>Gestaltungsfelder des Betriebsrates bei MUSTER GMBH &amp; CO.KG </a:t>
            </a:r>
          </a:p>
          <a:p>
            <a:pPr marL="287338" lvl="1" indent="-287338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8521700" algn="r"/>
              </a:tabLst>
              <a:defRPr/>
            </a:pPr>
            <a:r>
              <a:rPr lang="de-DE" sz="1600" kern="0" dirty="0" smtClean="0">
                <a:solidFill>
                  <a:srgbClr val="000000"/>
                </a:solidFill>
                <a:latin typeface="Arial"/>
              </a:rPr>
              <a:t>Der Betriebsrat befindet sich ebenfalls </a:t>
            </a:r>
            <a:r>
              <a:rPr lang="de-DE" sz="1600" kern="0" dirty="0">
                <a:solidFill>
                  <a:srgbClr val="000000"/>
                </a:solidFill>
                <a:latin typeface="Arial"/>
              </a:rPr>
              <a:t>im </a:t>
            </a:r>
            <a:r>
              <a:rPr lang="de-DE" sz="1600" kern="0" dirty="0" smtClean="0">
                <a:solidFill>
                  <a:srgbClr val="000000"/>
                </a:solidFill>
                <a:latin typeface="Arial"/>
              </a:rPr>
              <a:t>Wandel - und </a:t>
            </a:r>
            <a:r>
              <a:rPr lang="de-DE" sz="1600" kern="0" dirty="0">
                <a:solidFill>
                  <a:srgbClr val="000000"/>
                </a:solidFill>
                <a:latin typeface="Arial"/>
              </a:rPr>
              <a:t>ihr als Beschäftigte?</a:t>
            </a:r>
          </a:p>
          <a:p>
            <a:pPr marL="287338" lvl="1" indent="-287338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8521700" algn="r"/>
              </a:tabLst>
              <a:defRPr/>
            </a:pPr>
            <a:r>
              <a:rPr lang="de-DE" sz="1600" kern="0" dirty="0" smtClean="0">
                <a:solidFill>
                  <a:srgbClr val="000000"/>
                </a:solidFill>
                <a:latin typeface="Arial"/>
              </a:rPr>
              <a:t>Diskussion und Ansprechpartner </a:t>
            </a:r>
            <a:r>
              <a:rPr lang="de-DE" sz="1600" kern="0" dirty="0">
                <a:solidFill>
                  <a:srgbClr val="000000"/>
                </a:solidFill>
                <a:latin typeface="Arial"/>
              </a:rPr>
              <a:t>/-</a:t>
            </a:r>
            <a:r>
              <a:rPr lang="de-DE" sz="1600" kern="0" dirty="0" smtClean="0">
                <a:solidFill>
                  <a:srgbClr val="000000"/>
                </a:solidFill>
                <a:latin typeface="Arial"/>
              </a:rPr>
              <a:t>zeiten des Betriebsrates</a:t>
            </a:r>
            <a:endParaRPr lang="de-DE" sz="1600" kern="0" dirty="0">
              <a:solidFill>
                <a:srgbClr val="000000"/>
              </a:solidFill>
              <a:latin typeface="Arial"/>
            </a:endParaRPr>
          </a:p>
          <a:p>
            <a:pPr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tabLst>
                <a:tab pos="8521700" algn="r"/>
              </a:tabLst>
              <a:defRPr/>
            </a:pPr>
            <a:endParaRPr lang="de-DE" sz="1100" i="1" kern="0" dirty="0">
              <a:solidFill>
                <a:srgbClr val="000000"/>
              </a:solidFill>
              <a:latin typeface="Arial"/>
            </a:endParaRPr>
          </a:p>
          <a:p>
            <a:pPr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tabLst>
                <a:tab pos="8521700" algn="r"/>
              </a:tabLst>
              <a:defRPr/>
            </a:pPr>
            <a:endParaRPr lang="de-DE" sz="1100" i="1" kern="0" dirty="0">
              <a:solidFill>
                <a:srgbClr val="000000"/>
              </a:solidFill>
              <a:latin typeface="Arial"/>
            </a:endParaRPr>
          </a:p>
          <a:p>
            <a:pPr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tabLst>
                <a:tab pos="8521700" algn="r"/>
              </a:tabLst>
              <a:defRPr/>
            </a:pPr>
            <a:endParaRPr lang="de-DE" sz="1100" i="1" kern="0" dirty="0">
              <a:latin typeface="Arial"/>
            </a:endParaRPr>
          </a:p>
          <a:p>
            <a:pPr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tabLst>
                <a:tab pos="8521700" algn="r"/>
              </a:tabLst>
              <a:defRPr/>
            </a:pPr>
            <a:endParaRPr lang="de-DE" sz="1100" i="1" kern="0" dirty="0">
              <a:solidFill>
                <a:srgbClr val="000000"/>
              </a:solidFill>
              <a:latin typeface="Arial"/>
            </a:endParaRPr>
          </a:p>
          <a:p>
            <a:pPr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tabLst>
                <a:tab pos="8521700" algn="r"/>
              </a:tabLst>
              <a:defRPr/>
            </a:pPr>
            <a:endParaRPr lang="de-DE" sz="1100" i="1" kern="0" dirty="0">
              <a:solidFill>
                <a:srgbClr val="000000"/>
              </a:solidFill>
              <a:latin typeface="Arial"/>
            </a:endParaRPr>
          </a:p>
          <a:p>
            <a:pPr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tabLst>
                <a:tab pos="8521700" algn="r"/>
              </a:tabLst>
              <a:defRPr/>
            </a:pPr>
            <a:endParaRPr lang="de-DE" sz="1100" i="1" kern="0" dirty="0">
              <a:solidFill>
                <a:srgbClr val="000000"/>
              </a:solidFill>
              <a:latin typeface="Arial"/>
            </a:endParaRPr>
          </a:p>
          <a:p>
            <a:pPr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tabLst>
                <a:tab pos="8521700" algn="r"/>
              </a:tabLst>
              <a:defRPr/>
            </a:pPr>
            <a:endParaRPr lang="de-DE" sz="1100" i="1" kern="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83685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23673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510444" y="1463040"/>
            <a:ext cx="6043352" cy="5902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619631" y="1317055"/>
            <a:ext cx="60504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dirty="0" smtClean="0">
                <a:hlinkClick r:id="rId3"/>
              </a:rPr>
              <a:t>www.kompetenzkoffer.de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2893889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7"/>
          <p:cNvSpPr txBox="1">
            <a:spLocks/>
          </p:cNvSpPr>
          <p:nvPr/>
        </p:nvSpPr>
        <p:spPr bwMode="auto">
          <a:xfrm>
            <a:off x="446088" y="1394913"/>
            <a:ext cx="9013825" cy="16281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287338" algn="l" rtl="0" eaLnBrk="1" fontAlgn="base" hangingPunct="1">
              <a:lnSpc>
                <a:spcPct val="95000"/>
              </a:lnSpc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8521700" algn="r"/>
              </a:tabLst>
              <a:defRPr sz="1400" b="1">
                <a:solidFill>
                  <a:schemeClr val="tx1"/>
                </a:solidFill>
                <a:latin typeface="+mn-lt"/>
                <a:sym typeface="Monotype Sorts" pitchFamily="2" charset="2"/>
              </a:defRPr>
            </a:lvl2pPr>
            <a:lvl3pPr marL="574675" indent="-287338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–"/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sym typeface="Monotype Sorts" pitchFamily="2" charset="2"/>
              </a:defRPr>
            </a:lvl3pPr>
            <a:lvl4pPr marL="863600" indent="-287338" algn="l" rtl="0" eaLnBrk="1" fontAlgn="base" hangingPunct="1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Char char="-"/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sym typeface="Monotype Sorts" pitchFamily="2" charset="2"/>
              </a:defRPr>
            </a:lvl4pPr>
            <a:lvl5pPr marL="1150938" indent="-287338" algn="l" rtl="0" eaLnBrk="1" fontAlgn="base" hangingPunct="1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SzPct val="90000"/>
              <a:buFont typeface="Arial" charset="0"/>
              <a:buChar char="•"/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sym typeface="Monotype Sorts" pitchFamily="2" charset="2"/>
              </a:defRPr>
            </a:lvl5pPr>
            <a:lvl6pPr marL="19685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6pPr>
            <a:lvl7pPr marL="24257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7pPr>
            <a:lvl8pPr marL="28829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8pPr>
            <a:lvl9pPr marL="33401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21700" algn="r"/>
              </a:tabLst>
              <a:defRPr/>
            </a:pPr>
            <a:r>
              <a:rPr lang="de-DE" sz="1600" b="1" i="1" kern="0" dirty="0">
                <a:solidFill>
                  <a:srgbClr val="000000"/>
                </a:solidFill>
                <a:latin typeface="Arial"/>
              </a:rPr>
              <a:t>Titelseite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21700" algn="r"/>
              </a:tabLst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21700" algn="r"/>
              </a:tabLst>
              <a:defRPr/>
            </a:pPr>
            <a:r>
              <a:rPr lang="de-DE" sz="1600" kern="0" dirty="0">
                <a:solidFill>
                  <a:srgbClr val="000000"/>
                </a:solidFill>
                <a:latin typeface="Arial"/>
              </a:rPr>
              <a:t>Betriebsrats-Information</a:t>
            </a:r>
          </a:p>
          <a:p>
            <a:pPr lvl="0"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Digitale</a:t>
            </a:r>
            <a:r>
              <a:rPr kumimoji="0" lang="de-DE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Transformation </a:t>
            </a:r>
            <a:r>
              <a:rPr kumimoji="0" lang="de-DE" sz="1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bei </a:t>
            </a:r>
            <a:r>
              <a:rPr kumimoji="0" lang="de-DE" sz="1600" b="0" i="0" u="sng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/>
              </a:rPr>
              <a:t>Unternehmens-/ </a:t>
            </a:r>
            <a:r>
              <a:rPr lang="de-DE" sz="1600" u="sng" kern="0" dirty="0" smtClean="0">
                <a:latin typeface="Arial"/>
              </a:rPr>
              <a:t>Firmenname </a:t>
            </a:r>
            <a:r>
              <a:rPr lang="de-DE" sz="1600" i="1" kern="0" dirty="0">
                <a:solidFill>
                  <a:srgbClr val="FF0000"/>
                </a:solidFill>
                <a:latin typeface="Arial"/>
              </a:rPr>
              <a:t>MUSTER GMBH &amp; CO.KG </a:t>
            </a:r>
            <a:endParaRPr kumimoji="0" lang="de-DE" sz="1600" b="0" i="0" u="sng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645237" y="4812144"/>
            <a:ext cx="2207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solidFill>
                  <a:srgbClr val="FF0000"/>
                </a:solidFill>
              </a:rPr>
              <a:t>Bild </a:t>
            </a:r>
            <a:r>
              <a:rPr lang="de-DE" sz="4000" dirty="0">
                <a:solidFill>
                  <a:srgbClr val="FF0000"/>
                </a:solidFill>
              </a:rPr>
              <a:t>einfügen</a:t>
            </a:r>
          </a:p>
        </p:txBody>
      </p:sp>
    </p:spTree>
    <p:extLst>
      <p:ext uri="{BB962C8B-B14F-4D97-AF65-F5344CB8AC3E}">
        <p14:creationId xmlns:p14="http://schemas.microsoft.com/office/powerpoint/2010/main" val="29612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7"/>
          <p:cNvSpPr txBox="1">
            <a:spLocks/>
          </p:cNvSpPr>
          <p:nvPr/>
        </p:nvSpPr>
        <p:spPr bwMode="auto">
          <a:xfrm>
            <a:off x="446088" y="1394913"/>
            <a:ext cx="9013825" cy="481054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287338" algn="l" rtl="0" eaLnBrk="1" fontAlgn="base" hangingPunct="1">
              <a:lnSpc>
                <a:spcPct val="95000"/>
              </a:lnSpc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8521700" algn="r"/>
              </a:tabLst>
              <a:defRPr sz="1400" b="1">
                <a:solidFill>
                  <a:schemeClr val="tx1"/>
                </a:solidFill>
                <a:latin typeface="+mn-lt"/>
                <a:sym typeface="Monotype Sorts" pitchFamily="2" charset="2"/>
              </a:defRPr>
            </a:lvl2pPr>
            <a:lvl3pPr marL="574675" indent="-287338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–"/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sym typeface="Monotype Sorts" pitchFamily="2" charset="2"/>
              </a:defRPr>
            </a:lvl3pPr>
            <a:lvl4pPr marL="863600" indent="-287338" algn="l" rtl="0" eaLnBrk="1" fontAlgn="base" hangingPunct="1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Char char="-"/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sym typeface="Monotype Sorts" pitchFamily="2" charset="2"/>
              </a:defRPr>
            </a:lvl4pPr>
            <a:lvl5pPr marL="1150938" indent="-287338" algn="l" rtl="0" eaLnBrk="1" fontAlgn="base" hangingPunct="1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SzPct val="90000"/>
              <a:buFont typeface="Arial" charset="0"/>
              <a:buChar char="•"/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sym typeface="Monotype Sorts" pitchFamily="2" charset="2"/>
              </a:defRPr>
            </a:lvl5pPr>
            <a:lvl6pPr marL="19685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6pPr>
            <a:lvl7pPr marL="24257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7pPr>
            <a:lvl8pPr marL="28829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8pPr>
            <a:lvl9pPr marL="33401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9pPr>
          </a:lstStyle>
          <a:p>
            <a:pPr lvl="0">
              <a:defRPr/>
            </a:pPr>
            <a:r>
              <a:rPr lang="de-DE" sz="1600" i="1" kern="0" dirty="0">
                <a:solidFill>
                  <a:srgbClr val="000000"/>
                </a:solidFill>
                <a:latin typeface="Arial"/>
              </a:rPr>
              <a:t>Digitalisierung bei </a:t>
            </a:r>
            <a:r>
              <a:rPr lang="de-DE" sz="1600" i="1" kern="0" dirty="0">
                <a:solidFill>
                  <a:srgbClr val="FF0000"/>
                </a:solidFill>
                <a:latin typeface="Arial"/>
              </a:rPr>
              <a:t>MUSTER GMBH &amp; CO.KG </a:t>
            </a:r>
            <a:endParaRPr lang="de-DE" sz="1600" i="1" kern="0" dirty="0">
              <a:solidFill>
                <a:srgbClr val="000000"/>
              </a:solidFill>
              <a:latin typeface="Arial"/>
            </a:endParaRPr>
          </a:p>
          <a:p>
            <a:pPr marL="0" marR="0" lvl="0" indent="0" defTabSz="914400" rtl="0" eaLnBrk="1" fontAlgn="base" latinLnBrk="0" hangingPunct="1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21700" algn="r"/>
              </a:tabLst>
              <a:defRPr/>
            </a:pPr>
            <a:r>
              <a:rPr lang="de-DE" sz="1600" i="1" u="sng" kern="0" dirty="0">
                <a:solidFill>
                  <a:srgbClr val="000000"/>
                </a:solidFill>
                <a:latin typeface="Arial"/>
              </a:rPr>
              <a:t>Einleitung: </a:t>
            </a:r>
          </a:p>
          <a:p>
            <a:pPr marL="0" marR="0" lvl="0" indent="0" defTabSz="914400" rtl="0" eaLnBrk="1" fontAlgn="base" latinLnBrk="0" hangingPunct="1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21700" algn="r"/>
              </a:tabLst>
              <a:defRPr/>
            </a:pPr>
            <a:r>
              <a:rPr lang="de-DE" sz="1600" i="1" kern="0" dirty="0">
                <a:solidFill>
                  <a:srgbClr val="000000"/>
                </a:solidFill>
                <a:latin typeface="Arial"/>
              </a:rPr>
              <a:t>Was war der Auslöser für diese Veranstaltung? </a:t>
            </a:r>
          </a:p>
          <a:p>
            <a:pPr marR="0" lvl="2">
              <a:buClrTx/>
              <a:buSzTx/>
              <a:buFontTx/>
              <a:buChar char="–"/>
              <a:defRPr/>
            </a:pPr>
            <a:r>
              <a:rPr lang="de-DE" sz="1600" kern="0" dirty="0">
                <a:solidFill>
                  <a:srgbClr val="000000"/>
                </a:solidFill>
                <a:latin typeface="Arial"/>
              </a:rPr>
              <a:t>...</a:t>
            </a:r>
          </a:p>
          <a:p>
            <a:pPr marL="0" marR="0" lvl="0" indent="0" defTabSz="914400" rtl="0" eaLnBrk="1" fontAlgn="base" latinLnBrk="0" hangingPunct="1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21700" algn="r"/>
              </a:tabLst>
              <a:defRPr/>
            </a:pPr>
            <a:r>
              <a:rPr lang="de-DE" sz="1600" i="1" kern="0" dirty="0">
                <a:solidFill>
                  <a:srgbClr val="000000"/>
                </a:solidFill>
                <a:latin typeface="Arial"/>
              </a:rPr>
              <a:t>Warum macht der Betriebsrat diese Veranstaltung? </a:t>
            </a:r>
          </a:p>
          <a:p>
            <a:pPr lvl="2">
              <a:defRPr/>
            </a:pPr>
            <a:r>
              <a:rPr lang="de-DE" sz="1600" kern="0" dirty="0">
                <a:solidFill>
                  <a:srgbClr val="000000"/>
                </a:solidFill>
                <a:latin typeface="Arial"/>
              </a:rPr>
              <a:t>...</a:t>
            </a:r>
          </a:p>
          <a:p>
            <a:pPr lvl="1">
              <a:defRPr/>
            </a:pPr>
            <a:r>
              <a:rPr lang="de-DE" sz="1600" b="0" kern="0" dirty="0">
                <a:solidFill>
                  <a:srgbClr val="000000"/>
                </a:solidFill>
                <a:latin typeface="Arial"/>
              </a:rPr>
              <a:t>Was sind die Herausforderungen im digitalen Wandel für </a:t>
            </a:r>
            <a:r>
              <a:rPr lang="de-DE" sz="1600" i="1" kern="0" dirty="0">
                <a:solidFill>
                  <a:srgbClr val="FF0000"/>
                </a:solidFill>
                <a:latin typeface="Arial"/>
              </a:rPr>
              <a:t>MUSTER GMBH &amp; CO.KG </a:t>
            </a:r>
            <a:r>
              <a:rPr lang="de-DE" sz="1600" b="0" kern="0" dirty="0" smtClean="0">
                <a:solidFill>
                  <a:srgbClr val="000000"/>
                </a:solidFill>
                <a:latin typeface="Arial"/>
              </a:rPr>
              <a:t>? </a:t>
            </a:r>
            <a:r>
              <a:rPr lang="de-DE" sz="1600" b="0" kern="0" dirty="0">
                <a:solidFill>
                  <a:srgbClr val="000000"/>
                </a:solidFill>
                <a:latin typeface="Arial"/>
              </a:rPr>
              <a:t>Z.B.</a:t>
            </a:r>
          </a:p>
          <a:p>
            <a:pPr lvl="2">
              <a:defRPr/>
            </a:pPr>
            <a:r>
              <a:rPr lang="de-DE" sz="1600" kern="0" dirty="0">
                <a:solidFill>
                  <a:srgbClr val="000000"/>
                </a:solidFill>
                <a:latin typeface="Arial"/>
              </a:rPr>
              <a:t>technologische Veränderungen?</a:t>
            </a:r>
          </a:p>
          <a:p>
            <a:pPr lvl="2">
              <a:defRPr/>
            </a:pPr>
            <a:r>
              <a:rPr lang="de-DE" sz="1600" kern="0" dirty="0">
                <a:solidFill>
                  <a:srgbClr val="000000"/>
                </a:solidFill>
                <a:latin typeface="Arial"/>
              </a:rPr>
              <a:t>neue Kundenbedürfnisse</a:t>
            </a:r>
            <a:r>
              <a:rPr lang="de-DE" sz="1600" kern="0" dirty="0" smtClean="0">
                <a:solidFill>
                  <a:srgbClr val="000000"/>
                </a:solidFill>
                <a:latin typeface="Arial"/>
              </a:rPr>
              <a:t>?</a:t>
            </a:r>
          </a:p>
          <a:p>
            <a:pPr lvl="2">
              <a:defRPr/>
            </a:pPr>
            <a:r>
              <a:rPr lang="de-DE" sz="1600" kern="0" dirty="0" smtClean="0">
                <a:solidFill>
                  <a:srgbClr val="000000"/>
                </a:solidFill>
                <a:latin typeface="Arial"/>
              </a:rPr>
              <a:t>neue Anforderungen und neue Bedarfe der Beschäftigten?</a:t>
            </a:r>
            <a:endParaRPr lang="de-DE" sz="1600" kern="0" dirty="0">
              <a:solidFill>
                <a:srgbClr val="000000"/>
              </a:solidFill>
              <a:latin typeface="Arial"/>
            </a:endParaRPr>
          </a:p>
          <a:p>
            <a:pPr lvl="1" algn="just">
              <a:defRPr/>
            </a:pPr>
            <a:endParaRPr lang="de-DE" sz="1600" kern="0" dirty="0">
              <a:solidFill>
                <a:srgbClr val="000000"/>
              </a:solidFill>
              <a:latin typeface="Arial"/>
            </a:endParaRPr>
          </a:p>
          <a:p>
            <a:pPr lvl="2" algn="just">
              <a:defRPr/>
            </a:pPr>
            <a:endParaRPr lang="de-DE" sz="1600" kern="0" dirty="0">
              <a:solidFill>
                <a:srgbClr val="000000"/>
              </a:solidFill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21700" algn="r"/>
              </a:tabLst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0547927" y="544945"/>
            <a:ext cx="1030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BR LOGO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645237" y="4812144"/>
            <a:ext cx="2207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solidFill>
                  <a:srgbClr val="FF0000"/>
                </a:solidFill>
              </a:rPr>
              <a:t>Bilder einfügen</a:t>
            </a:r>
          </a:p>
        </p:txBody>
      </p:sp>
    </p:spTree>
    <p:extLst>
      <p:ext uri="{BB962C8B-B14F-4D97-AF65-F5344CB8AC3E}">
        <p14:creationId xmlns:p14="http://schemas.microsoft.com/office/powerpoint/2010/main" val="356557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7"/>
          <p:cNvSpPr txBox="1">
            <a:spLocks/>
          </p:cNvSpPr>
          <p:nvPr/>
        </p:nvSpPr>
        <p:spPr bwMode="auto">
          <a:xfrm>
            <a:off x="446088" y="1394913"/>
            <a:ext cx="9519948" cy="454124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287338" algn="l" rtl="0" eaLnBrk="1" fontAlgn="base" hangingPunct="1">
              <a:lnSpc>
                <a:spcPct val="95000"/>
              </a:lnSpc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8521700" algn="r"/>
              </a:tabLst>
              <a:defRPr sz="1400" b="1">
                <a:solidFill>
                  <a:schemeClr val="tx1"/>
                </a:solidFill>
                <a:latin typeface="+mn-lt"/>
                <a:sym typeface="Monotype Sorts" pitchFamily="2" charset="2"/>
              </a:defRPr>
            </a:lvl2pPr>
            <a:lvl3pPr marL="574675" indent="-287338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–"/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sym typeface="Monotype Sorts" pitchFamily="2" charset="2"/>
              </a:defRPr>
            </a:lvl3pPr>
            <a:lvl4pPr marL="863600" indent="-287338" algn="l" rtl="0" eaLnBrk="1" fontAlgn="base" hangingPunct="1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Char char="-"/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sym typeface="Monotype Sorts" pitchFamily="2" charset="2"/>
              </a:defRPr>
            </a:lvl4pPr>
            <a:lvl5pPr marL="1150938" indent="-287338" algn="l" rtl="0" eaLnBrk="1" fontAlgn="base" hangingPunct="1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SzPct val="90000"/>
              <a:buFont typeface="Arial" charset="0"/>
              <a:buChar char="•"/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sym typeface="Monotype Sorts" pitchFamily="2" charset="2"/>
              </a:defRPr>
            </a:lvl5pPr>
            <a:lvl6pPr marL="19685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6pPr>
            <a:lvl7pPr marL="24257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7pPr>
            <a:lvl8pPr marL="28829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8pPr>
            <a:lvl9pPr marL="33401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9pPr>
          </a:lstStyle>
          <a:p>
            <a:pPr lvl="0">
              <a:defRPr/>
            </a:pPr>
            <a:r>
              <a:rPr lang="de-DE" sz="1600" i="1" kern="0" dirty="0">
                <a:solidFill>
                  <a:srgbClr val="000000"/>
                </a:solidFill>
                <a:latin typeface="Arial"/>
              </a:rPr>
              <a:t>Auf dem Weg zu digitalen Produkten beim Betrieb </a:t>
            </a:r>
            <a:r>
              <a:rPr lang="de-DE" sz="1600" i="1" kern="0" dirty="0">
                <a:solidFill>
                  <a:srgbClr val="FF0000"/>
                </a:solidFill>
                <a:latin typeface="Arial"/>
              </a:rPr>
              <a:t>MUSTER GMBH &amp; CO.KG</a:t>
            </a:r>
            <a:r>
              <a:rPr lang="de-DE" sz="1600" i="1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600" i="1" kern="0" dirty="0">
                <a:solidFill>
                  <a:srgbClr val="000000"/>
                </a:solidFill>
                <a:latin typeface="Arial"/>
              </a:rPr>
              <a:t>– die technologische Seite</a:t>
            </a:r>
          </a:p>
          <a:p>
            <a:pPr marL="0" marR="0" lvl="0" indent="0" defTabSz="914400" rtl="0" eaLnBrk="1" fontAlgn="base" latinLnBrk="0" hangingPunct="1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21700" algn="r"/>
              </a:tabLst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1">
              <a:defRPr/>
            </a:pPr>
            <a:r>
              <a:rPr lang="de-DE" sz="1600" b="0" kern="0" dirty="0">
                <a:solidFill>
                  <a:srgbClr val="000000"/>
                </a:solidFill>
                <a:latin typeface="Arial"/>
              </a:rPr>
              <a:t>Beispiele für Produkte in 10-Jahres-Schritten</a:t>
            </a:r>
          </a:p>
          <a:p>
            <a:pPr lvl="2">
              <a:defRPr/>
            </a:pPr>
            <a:r>
              <a:rPr lang="de-DE" sz="1600" kern="0" dirty="0">
                <a:latin typeface="Arial"/>
              </a:rPr>
              <a:t>Botschaft: Die Entwicklung beschleunigt sich!</a:t>
            </a:r>
          </a:p>
          <a:p>
            <a:pPr lvl="2">
              <a:defRPr/>
            </a:pPr>
            <a:r>
              <a:rPr lang="de-DE" sz="1600" b="0" kern="0" dirty="0">
                <a:solidFill>
                  <a:srgbClr val="000000"/>
                </a:solidFill>
                <a:latin typeface="Arial"/>
              </a:rPr>
              <a:t>Produktbilder, Bilder aus der Produktion von 19.. bis 20..</a:t>
            </a:r>
          </a:p>
          <a:p>
            <a:pPr lvl="1">
              <a:defRPr/>
            </a:pPr>
            <a:r>
              <a:rPr lang="de-DE" sz="1600" b="0" kern="0" dirty="0">
                <a:solidFill>
                  <a:srgbClr val="000000"/>
                </a:solidFill>
                <a:latin typeface="Arial"/>
              </a:rPr>
              <a:t>Diskussionsthemen</a:t>
            </a:r>
          </a:p>
          <a:p>
            <a:pPr lvl="2">
              <a:defRPr/>
            </a:pPr>
            <a:r>
              <a:rPr lang="de-DE" sz="1600" b="0" kern="0" dirty="0">
                <a:solidFill>
                  <a:srgbClr val="000000"/>
                </a:solidFill>
                <a:latin typeface="Arial"/>
              </a:rPr>
              <a:t>Was ist neu an den jüngsten Produkten? </a:t>
            </a:r>
          </a:p>
          <a:p>
            <a:pPr lvl="2">
              <a:defRPr/>
            </a:pPr>
            <a:r>
              <a:rPr lang="de-DE" sz="1600" b="0" kern="0" dirty="0">
                <a:solidFill>
                  <a:srgbClr val="000000"/>
                </a:solidFill>
                <a:latin typeface="Arial"/>
              </a:rPr>
              <a:t>Wohin geht die Entwicklung? </a:t>
            </a:r>
          </a:p>
          <a:p>
            <a:pPr lvl="2">
              <a:defRPr/>
            </a:pPr>
            <a:r>
              <a:rPr lang="de-DE" sz="1600" b="0" kern="0" dirty="0">
                <a:solidFill>
                  <a:srgbClr val="000000"/>
                </a:solidFill>
                <a:latin typeface="Arial"/>
              </a:rPr>
              <a:t>Prozessbilder aus dem Betrieb/Unternehmen verwenden (Freigabe durch Betrieb/Unternehmen beachten)</a:t>
            </a:r>
            <a:endParaRPr lang="de-DE" sz="1600" kern="0" dirty="0">
              <a:solidFill>
                <a:srgbClr val="000000"/>
              </a:solidFill>
              <a:latin typeface="Arial"/>
            </a:endParaRPr>
          </a:p>
          <a:p>
            <a:pPr lvl="1" algn="just">
              <a:defRPr/>
            </a:pPr>
            <a:endParaRPr lang="de-DE" sz="1600" kern="0" dirty="0">
              <a:solidFill>
                <a:srgbClr val="000000"/>
              </a:solidFill>
              <a:latin typeface="Arial"/>
            </a:endParaRPr>
          </a:p>
          <a:p>
            <a:pPr lvl="2" algn="just">
              <a:defRPr/>
            </a:pPr>
            <a:endParaRPr lang="de-DE" sz="1600" kern="0" dirty="0">
              <a:solidFill>
                <a:srgbClr val="000000"/>
              </a:solidFill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21700" algn="r"/>
              </a:tabLst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384774" y="2456570"/>
            <a:ext cx="4461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solidFill>
                  <a:srgbClr val="FF0000"/>
                </a:solidFill>
              </a:rPr>
              <a:t>Bilder </a:t>
            </a:r>
            <a:r>
              <a:rPr lang="de-DE" sz="4000" dirty="0" smtClean="0">
                <a:solidFill>
                  <a:srgbClr val="FF0000"/>
                </a:solidFill>
              </a:rPr>
              <a:t>von Produkten einfügen</a:t>
            </a:r>
            <a:endParaRPr lang="de-DE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66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7"/>
          <p:cNvSpPr txBox="1">
            <a:spLocks/>
          </p:cNvSpPr>
          <p:nvPr/>
        </p:nvSpPr>
        <p:spPr bwMode="auto">
          <a:xfrm>
            <a:off x="446088" y="1394913"/>
            <a:ext cx="9436821" cy="458279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287338" algn="l" rtl="0" eaLnBrk="1" fontAlgn="base" hangingPunct="1">
              <a:lnSpc>
                <a:spcPct val="95000"/>
              </a:lnSpc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8521700" algn="r"/>
              </a:tabLst>
              <a:defRPr sz="1400" b="1">
                <a:solidFill>
                  <a:schemeClr val="tx1"/>
                </a:solidFill>
                <a:latin typeface="+mn-lt"/>
                <a:sym typeface="Monotype Sorts" pitchFamily="2" charset="2"/>
              </a:defRPr>
            </a:lvl2pPr>
            <a:lvl3pPr marL="574675" indent="-287338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–"/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sym typeface="Monotype Sorts" pitchFamily="2" charset="2"/>
              </a:defRPr>
            </a:lvl3pPr>
            <a:lvl4pPr marL="863600" indent="-287338" algn="l" rtl="0" eaLnBrk="1" fontAlgn="base" hangingPunct="1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Char char="-"/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sym typeface="Monotype Sorts" pitchFamily="2" charset="2"/>
              </a:defRPr>
            </a:lvl4pPr>
            <a:lvl5pPr marL="1150938" indent="-287338" algn="l" rtl="0" eaLnBrk="1" fontAlgn="base" hangingPunct="1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SzPct val="90000"/>
              <a:buFont typeface="Arial" charset="0"/>
              <a:buChar char="•"/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sym typeface="Monotype Sorts" pitchFamily="2" charset="2"/>
              </a:defRPr>
            </a:lvl5pPr>
            <a:lvl6pPr marL="19685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6pPr>
            <a:lvl7pPr marL="24257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7pPr>
            <a:lvl8pPr marL="28829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8pPr>
            <a:lvl9pPr marL="33401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9pPr>
          </a:lstStyle>
          <a:p>
            <a:pPr lvl="0">
              <a:defRPr/>
            </a:pPr>
            <a:r>
              <a:rPr lang="de-DE" sz="1600" i="1" kern="0" dirty="0">
                <a:solidFill>
                  <a:srgbClr val="000000"/>
                </a:solidFill>
                <a:latin typeface="Arial"/>
              </a:rPr>
              <a:t>Auf dem Weg zu digitalen Produkten beim Betrieb </a:t>
            </a:r>
            <a:r>
              <a:rPr lang="de-DE" sz="1600" i="1" kern="0" dirty="0">
                <a:solidFill>
                  <a:srgbClr val="FF0000"/>
                </a:solidFill>
                <a:latin typeface="Arial"/>
              </a:rPr>
              <a:t>MUSTER GMBH &amp; CO.KG</a:t>
            </a:r>
            <a:r>
              <a:rPr lang="de-DE" sz="1600" i="1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600" i="1" kern="0" dirty="0">
                <a:solidFill>
                  <a:srgbClr val="000000"/>
                </a:solidFill>
                <a:latin typeface="Arial"/>
              </a:rPr>
              <a:t>– die technologische Seite</a:t>
            </a:r>
          </a:p>
          <a:p>
            <a:pPr marL="0" marR="0" lvl="0" indent="0" defTabSz="914400" rtl="0" eaLnBrk="1" fontAlgn="base" latinLnBrk="0" hangingPunct="1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21700" algn="r"/>
              </a:tabLst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1">
              <a:defRPr/>
            </a:pPr>
            <a:r>
              <a:rPr lang="de-DE" sz="1600" b="0" kern="0" dirty="0">
                <a:solidFill>
                  <a:srgbClr val="000000"/>
                </a:solidFill>
                <a:latin typeface="Arial"/>
              </a:rPr>
              <a:t>Was nimmt sich der Betrieb </a:t>
            </a:r>
            <a:r>
              <a:rPr lang="de-DE" sz="1600" i="1" kern="0" dirty="0">
                <a:solidFill>
                  <a:srgbClr val="FF0000"/>
                </a:solidFill>
                <a:latin typeface="Arial"/>
              </a:rPr>
              <a:t>MUSTER GMBH &amp; CO.KG</a:t>
            </a:r>
            <a:r>
              <a:rPr lang="de-DE" sz="1600" b="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600" b="0" kern="0" dirty="0">
                <a:solidFill>
                  <a:srgbClr val="000000"/>
                </a:solidFill>
                <a:latin typeface="Arial"/>
              </a:rPr>
              <a:t>auf dem Weg zur Digitalisierung vor?</a:t>
            </a:r>
          </a:p>
          <a:p>
            <a:pPr lvl="2">
              <a:defRPr/>
            </a:pPr>
            <a:r>
              <a:rPr lang="de-DE" sz="1600" kern="0" dirty="0">
                <a:solidFill>
                  <a:srgbClr val="000000"/>
                </a:solidFill>
                <a:latin typeface="Arial"/>
              </a:rPr>
              <a:t>Z.B. Aussagen von der Homepage </a:t>
            </a:r>
            <a:r>
              <a:rPr lang="de-DE" sz="1600" kern="0" dirty="0">
                <a:latin typeface="Arial"/>
              </a:rPr>
              <a:t>verwenden</a:t>
            </a:r>
          </a:p>
          <a:p>
            <a:pPr lvl="3">
              <a:defRPr/>
            </a:pPr>
            <a:r>
              <a:rPr lang="de-DE" sz="1600" i="1" kern="0" dirty="0" smtClean="0">
                <a:latin typeface="Arial"/>
              </a:rPr>
              <a:t>Diskussion mit den Beschäftigten: </a:t>
            </a:r>
            <a:r>
              <a:rPr lang="de-DE" sz="1600" i="1" kern="0" dirty="0">
                <a:latin typeface="Arial"/>
              </a:rPr>
              <a:t>Kennt ihr diese Aussagen? Was sagen sie euch</a:t>
            </a:r>
            <a:r>
              <a:rPr lang="de-DE" sz="1600" i="1" kern="0" dirty="0" smtClean="0">
                <a:latin typeface="Arial"/>
              </a:rPr>
              <a:t>? (Hinweise zur Gestaltung der Veranstaltung in kursiver Schrift)</a:t>
            </a:r>
            <a:endParaRPr lang="de-DE" sz="1600" i="1" kern="0" dirty="0">
              <a:latin typeface="Arial"/>
            </a:endParaRPr>
          </a:p>
          <a:p>
            <a:pPr lvl="2">
              <a:defRPr/>
            </a:pPr>
            <a:r>
              <a:rPr lang="de-DE" sz="1600" kern="0" dirty="0">
                <a:latin typeface="Arial"/>
              </a:rPr>
              <a:t>Gibt es konkrete Beispiele für Produkte oder neue Anlagen?</a:t>
            </a:r>
          </a:p>
          <a:p>
            <a:pPr lvl="3">
              <a:defRPr/>
            </a:pPr>
            <a:r>
              <a:rPr lang="de-DE" sz="1600" kern="0" dirty="0">
                <a:latin typeface="Arial"/>
              </a:rPr>
              <a:t>Beispiele: Tablet für schnelle Informationen im Betrieb</a:t>
            </a:r>
          </a:p>
          <a:p>
            <a:pPr lvl="2">
              <a:defRPr/>
            </a:pPr>
            <a:r>
              <a:rPr lang="de-DE" sz="1600" kern="0" dirty="0">
                <a:latin typeface="Arial"/>
              </a:rPr>
              <a:t>Gibt es eine neue </a:t>
            </a:r>
            <a:r>
              <a:rPr lang="de-DE" sz="1600" kern="0" dirty="0" smtClean="0">
                <a:latin typeface="Arial"/>
              </a:rPr>
              <a:t>Entwicklungsrichtung in </a:t>
            </a:r>
            <a:r>
              <a:rPr lang="de-DE" sz="1600" kern="0" dirty="0">
                <a:latin typeface="Arial"/>
              </a:rPr>
              <a:t>der Abteilung?</a:t>
            </a:r>
          </a:p>
          <a:p>
            <a:pPr lvl="3">
              <a:defRPr/>
            </a:pPr>
            <a:r>
              <a:rPr lang="de-DE" sz="1600" kern="0" dirty="0">
                <a:solidFill>
                  <a:srgbClr val="000000"/>
                </a:solidFill>
                <a:latin typeface="Arial"/>
              </a:rPr>
              <a:t>Bilder oder Überschriften reichen zur Information</a:t>
            </a:r>
          </a:p>
          <a:p>
            <a:pPr lvl="3">
              <a:defRPr/>
            </a:pPr>
            <a:r>
              <a:rPr lang="de-DE" sz="1600" kern="0" dirty="0">
                <a:solidFill>
                  <a:srgbClr val="000000"/>
                </a:solidFill>
                <a:latin typeface="Arial"/>
              </a:rPr>
              <a:t>aber vielleicht gibt es auch ein Firmenvideo aus dem Vertrieb oder als Schulungsmaterial?</a:t>
            </a:r>
          </a:p>
          <a:p>
            <a:pPr lvl="1">
              <a:defRPr/>
            </a:pPr>
            <a:endParaRPr lang="de-DE" sz="1600" kern="0" dirty="0">
              <a:solidFill>
                <a:srgbClr val="000000"/>
              </a:solidFill>
              <a:latin typeface="Arial"/>
            </a:endParaRPr>
          </a:p>
          <a:p>
            <a:pPr lvl="2">
              <a:defRPr/>
            </a:pPr>
            <a:endParaRPr lang="de-DE" sz="1600" kern="0" dirty="0">
              <a:solidFill>
                <a:srgbClr val="000000"/>
              </a:solidFill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21700" algn="r"/>
              </a:tabLst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645237" y="4812144"/>
            <a:ext cx="2207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solidFill>
                  <a:srgbClr val="FF0000"/>
                </a:solidFill>
              </a:rPr>
              <a:t>Bilder einfügen</a:t>
            </a:r>
          </a:p>
        </p:txBody>
      </p:sp>
    </p:spTree>
    <p:extLst>
      <p:ext uri="{BB962C8B-B14F-4D97-AF65-F5344CB8AC3E}">
        <p14:creationId xmlns:p14="http://schemas.microsoft.com/office/powerpoint/2010/main" val="390704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7"/>
          <p:cNvSpPr txBox="1">
            <a:spLocks/>
          </p:cNvSpPr>
          <p:nvPr/>
        </p:nvSpPr>
        <p:spPr bwMode="auto">
          <a:xfrm>
            <a:off x="446088" y="1394913"/>
            <a:ext cx="9013825" cy="32624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287338" algn="l" rtl="0" eaLnBrk="1" fontAlgn="base" hangingPunct="1">
              <a:lnSpc>
                <a:spcPct val="95000"/>
              </a:lnSpc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8521700" algn="r"/>
              </a:tabLst>
              <a:defRPr sz="1400" b="1">
                <a:solidFill>
                  <a:schemeClr val="tx1"/>
                </a:solidFill>
                <a:latin typeface="+mn-lt"/>
                <a:sym typeface="Monotype Sorts" pitchFamily="2" charset="2"/>
              </a:defRPr>
            </a:lvl2pPr>
            <a:lvl3pPr marL="574675" indent="-287338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–"/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sym typeface="Monotype Sorts" pitchFamily="2" charset="2"/>
              </a:defRPr>
            </a:lvl3pPr>
            <a:lvl4pPr marL="863600" indent="-287338" algn="l" rtl="0" eaLnBrk="1" fontAlgn="base" hangingPunct="1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Char char="-"/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sym typeface="Monotype Sorts" pitchFamily="2" charset="2"/>
              </a:defRPr>
            </a:lvl4pPr>
            <a:lvl5pPr marL="1150938" indent="-287338" algn="l" rtl="0" eaLnBrk="1" fontAlgn="base" hangingPunct="1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SzPct val="90000"/>
              <a:buFont typeface="Arial" charset="0"/>
              <a:buChar char="•"/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sym typeface="Monotype Sorts" pitchFamily="2" charset="2"/>
              </a:defRPr>
            </a:lvl5pPr>
            <a:lvl6pPr marL="19685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6pPr>
            <a:lvl7pPr marL="24257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7pPr>
            <a:lvl8pPr marL="28829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8pPr>
            <a:lvl9pPr marL="33401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9pPr>
          </a:lstStyle>
          <a:p>
            <a:pPr lvl="0">
              <a:defRPr/>
            </a:pPr>
            <a:r>
              <a:rPr lang="de-DE" sz="1600" i="1" kern="0" dirty="0">
                <a:solidFill>
                  <a:srgbClr val="000000"/>
                </a:solidFill>
                <a:latin typeface="Arial"/>
              </a:rPr>
              <a:t>Auf dem Weg zur Digitalisierung bei </a:t>
            </a:r>
            <a:r>
              <a:rPr lang="de-DE" sz="1600" i="1" kern="0" dirty="0">
                <a:solidFill>
                  <a:srgbClr val="FF0000"/>
                </a:solidFill>
                <a:latin typeface="Arial"/>
              </a:rPr>
              <a:t>MUSTER GMBH &amp; CO.KG</a:t>
            </a:r>
            <a:r>
              <a:rPr lang="de-DE" sz="1600" i="1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600" i="1" kern="0" dirty="0">
                <a:solidFill>
                  <a:srgbClr val="000000"/>
                </a:solidFill>
                <a:latin typeface="Arial"/>
              </a:rPr>
              <a:t>– Mehrwert für die Beschäftigten</a:t>
            </a:r>
          </a:p>
          <a:p>
            <a:pPr marL="0" marR="0" lvl="0" indent="0" defTabSz="914400" rtl="0" eaLnBrk="1" fontAlgn="base" latinLnBrk="0" hangingPunct="1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21700" algn="r"/>
              </a:tabLst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1">
              <a:defRPr/>
            </a:pPr>
            <a:r>
              <a:rPr lang="de-DE" sz="1600" b="0" kern="0" dirty="0">
                <a:solidFill>
                  <a:srgbClr val="000000"/>
                </a:solidFill>
                <a:latin typeface="Arial"/>
              </a:rPr>
              <a:t>Welche Vorteile bzw. </a:t>
            </a:r>
            <a:r>
              <a:rPr lang="de-DE" sz="1600" b="0" kern="0" dirty="0">
                <a:latin typeface="Arial"/>
              </a:rPr>
              <a:t>welchen Mehrwert bietet die Digitalisierung für den einzelnen Beschäftigten? Z.B.</a:t>
            </a:r>
          </a:p>
          <a:p>
            <a:pPr lvl="2">
              <a:defRPr/>
            </a:pPr>
            <a:r>
              <a:rPr lang="de-DE" sz="1600" kern="0" dirty="0">
                <a:latin typeface="Arial"/>
              </a:rPr>
              <a:t>Bessere Informationen</a:t>
            </a:r>
          </a:p>
          <a:p>
            <a:pPr lvl="2">
              <a:defRPr/>
            </a:pPr>
            <a:r>
              <a:rPr lang="de-DE" sz="1600" kern="0" dirty="0">
                <a:latin typeface="Arial"/>
              </a:rPr>
              <a:t>Informationen sind nicht ortsgebunden</a:t>
            </a:r>
          </a:p>
          <a:p>
            <a:pPr lvl="2">
              <a:defRPr/>
            </a:pPr>
            <a:r>
              <a:rPr lang="de-DE" sz="1600" kern="0" dirty="0">
                <a:latin typeface="Arial"/>
              </a:rPr>
              <a:t>Unterstützung bei der Entscheidungsfindung</a:t>
            </a:r>
          </a:p>
          <a:p>
            <a:pPr lvl="2">
              <a:defRPr/>
            </a:pPr>
            <a:r>
              <a:rPr lang="de-DE" sz="1600" kern="0" dirty="0">
                <a:latin typeface="Arial"/>
              </a:rPr>
              <a:t>...</a:t>
            </a:r>
          </a:p>
          <a:p>
            <a:pPr lvl="1">
              <a:defRPr/>
            </a:pPr>
            <a:r>
              <a:rPr kumimoji="0" lang="de-DE" sz="16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Der Betriebsrat kümmert sich vorbeugend um diese neuen Zukunftsthemen – auch in Form von neuen Veranstaltungen wie diesem Betriebsrats-Info!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408218" y="5024582"/>
            <a:ext cx="82292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Beispiele </a:t>
            </a:r>
            <a:r>
              <a:rPr lang="de-DE" sz="2800" dirty="0" smtClean="0">
                <a:solidFill>
                  <a:srgbClr val="FF0000"/>
                </a:solidFill>
              </a:rPr>
              <a:t>benennen (falls möglich auch betriebliche)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FF0000"/>
                </a:solidFill>
              </a:rPr>
              <a:t>Bilder </a:t>
            </a:r>
            <a:r>
              <a:rPr lang="de-DE" sz="2800" dirty="0">
                <a:solidFill>
                  <a:srgbClr val="FF0000"/>
                </a:solidFill>
              </a:rPr>
              <a:t>einfügen</a:t>
            </a:r>
          </a:p>
        </p:txBody>
      </p:sp>
    </p:spTree>
    <p:extLst>
      <p:ext uri="{BB962C8B-B14F-4D97-AF65-F5344CB8AC3E}">
        <p14:creationId xmlns:p14="http://schemas.microsoft.com/office/powerpoint/2010/main" val="42902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7"/>
          <p:cNvSpPr txBox="1">
            <a:spLocks/>
          </p:cNvSpPr>
          <p:nvPr/>
        </p:nvSpPr>
        <p:spPr bwMode="auto">
          <a:xfrm>
            <a:off x="446088" y="1394913"/>
            <a:ext cx="9013825" cy="329782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287338" algn="l" rtl="0" eaLnBrk="1" fontAlgn="base" hangingPunct="1">
              <a:lnSpc>
                <a:spcPct val="95000"/>
              </a:lnSpc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8521700" algn="r"/>
              </a:tabLst>
              <a:defRPr sz="1400" b="1">
                <a:solidFill>
                  <a:schemeClr val="tx1"/>
                </a:solidFill>
                <a:latin typeface="+mn-lt"/>
                <a:sym typeface="Monotype Sorts" pitchFamily="2" charset="2"/>
              </a:defRPr>
            </a:lvl2pPr>
            <a:lvl3pPr marL="574675" indent="-287338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–"/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sym typeface="Monotype Sorts" pitchFamily="2" charset="2"/>
              </a:defRPr>
            </a:lvl3pPr>
            <a:lvl4pPr marL="863600" indent="-287338" algn="l" rtl="0" eaLnBrk="1" fontAlgn="base" hangingPunct="1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Char char="-"/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sym typeface="Monotype Sorts" pitchFamily="2" charset="2"/>
              </a:defRPr>
            </a:lvl4pPr>
            <a:lvl5pPr marL="1150938" indent="-287338" algn="l" rtl="0" eaLnBrk="1" fontAlgn="base" hangingPunct="1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SzPct val="90000"/>
              <a:buFont typeface="Arial" charset="0"/>
              <a:buChar char="•"/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sym typeface="Monotype Sorts" pitchFamily="2" charset="2"/>
              </a:defRPr>
            </a:lvl5pPr>
            <a:lvl6pPr marL="19685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6pPr>
            <a:lvl7pPr marL="24257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7pPr>
            <a:lvl8pPr marL="28829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8pPr>
            <a:lvl9pPr marL="33401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9pPr>
          </a:lstStyle>
          <a:p>
            <a:pPr lvl="0">
              <a:defRPr/>
            </a:pPr>
            <a:r>
              <a:rPr lang="de-DE" sz="1600" i="1" kern="0" dirty="0">
                <a:solidFill>
                  <a:srgbClr val="000000"/>
                </a:solidFill>
                <a:latin typeface="Arial"/>
              </a:rPr>
              <a:t>Lernen für die Digitalisierung</a:t>
            </a:r>
          </a:p>
          <a:p>
            <a:pPr marL="0" marR="0" lvl="0" indent="0" defTabSz="914400" rtl="0" eaLnBrk="1" fontAlgn="base" latinLnBrk="0" hangingPunct="1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21700" algn="r"/>
              </a:tabLst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1">
              <a:defRPr/>
            </a:pPr>
            <a:r>
              <a:rPr lang="de-DE" sz="1600" b="0" kern="0" dirty="0">
                <a:solidFill>
                  <a:srgbClr val="000000"/>
                </a:solidFill>
                <a:latin typeface="Arial"/>
              </a:rPr>
              <a:t>Wie finde ich bei </a:t>
            </a:r>
            <a:r>
              <a:rPr lang="de-DE" sz="1600" i="1" kern="0" dirty="0">
                <a:solidFill>
                  <a:srgbClr val="FF0000"/>
                </a:solidFill>
                <a:latin typeface="Arial"/>
              </a:rPr>
              <a:t>MUSTER GMBH &amp; CO.KG</a:t>
            </a:r>
            <a:r>
              <a:rPr lang="de-DE" sz="1600" b="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600" b="0" kern="0" dirty="0">
                <a:solidFill>
                  <a:srgbClr val="000000"/>
                </a:solidFill>
                <a:latin typeface="Arial"/>
              </a:rPr>
              <a:t>den Einstieg in die Digitalisierungswelt? </a:t>
            </a:r>
          </a:p>
          <a:p>
            <a:pPr lvl="1">
              <a:defRPr/>
            </a:pPr>
            <a:r>
              <a:rPr lang="de-DE" sz="1600" b="0" kern="0" dirty="0">
                <a:solidFill>
                  <a:srgbClr val="000000"/>
                </a:solidFill>
                <a:latin typeface="Arial"/>
              </a:rPr>
              <a:t>Was verbirgt sich hinter neuen Lernformen wie mobiles Lernen, Web Based Learning oder Cloud Learning?</a:t>
            </a:r>
          </a:p>
          <a:p>
            <a:pPr lvl="2" algn="just">
              <a:defRPr/>
            </a:pPr>
            <a:endParaRPr lang="de-DE" sz="1600" kern="0" dirty="0">
              <a:solidFill>
                <a:srgbClr val="000000"/>
              </a:solidFill>
              <a:latin typeface="Arial"/>
            </a:endParaRPr>
          </a:p>
          <a:p>
            <a:pPr lvl="1" algn="just">
              <a:defRPr/>
            </a:pPr>
            <a:endParaRPr lang="de-DE" sz="1600" kern="0" dirty="0">
              <a:solidFill>
                <a:srgbClr val="000000"/>
              </a:solidFill>
              <a:latin typeface="Arial"/>
            </a:endParaRPr>
          </a:p>
          <a:p>
            <a:pPr lvl="2" algn="just">
              <a:defRPr/>
            </a:pPr>
            <a:endParaRPr lang="de-DE" sz="1600" kern="0" dirty="0">
              <a:solidFill>
                <a:srgbClr val="000000"/>
              </a:solidFill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21700" algn="r"/>
              </a:tabLst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119418" y="4775200"/>
            <a:ext cx="707174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</a:rPr>
              <a:t>Allgemein </a:t>
            </a:r>
            <a:r>
              <a:rPr lang="de-DE" sz="2800" dirty="0" smtClean="0">
                <a:solidFill>
                  <a:srgbClr val="FF0000"/>
                </a:solidFill>
              </a:rPr>
              <a:t>und </a:t>
            </a:r>
            <a:r>
              <a:rPr lang="de-DE" sz="2800" dirty="0">
                <a:solidFill>
                  <a:srgbClr val="FF0000"/>
                </a:solidFill>
              </a:rPr>
              <a:t>persönlich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Wie kann ich selbst den Einstieg finden?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Wie finde ich den Zugang im Unternehmen?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516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7"/>
          <p:cNvSpPr txBox="1">
            <a:spLocks/>
          </p:cNvSpPr>
          <p:nvPr/>
        </p:nvSpPr>
        <p:spPr bwMode="auto">
          <a:xfrm>
            <a:off x="446088" y="1394913"/>
            <a:ext cx="9013825" cy="322395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287338" algn="l" rtl="0" eaLnBrk="1" fontAlgn="base" hangingPunct="1">
              <a:lnSpc>
                <a:spcPct val="95000"/>
              </a:lnSpc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8521700" algn="r"/>
              </a:tabLst>
              <a:defRPr sz="1400" b="1">
                <a:solidFill>
                  <a:schemeClr val="tx1"/>
                </a:solidFill>
                <a:latin typeface="+mn-lt"/>
                <a:sym typeface="Monotype Sorts" pitchFamily="2" charset="2"/>
              </a:defRPr>
            </a:lvl2pPr>
            <a:lvl3pPr marL="574675" indent="-287338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–"/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sym typeface="Monotype Sorts" pitchFamily="2" charset="2"/>
              </a:defRPr>
            </a:lvl3pPr>
            <a:lvl4pPr marL="863600" indent="-287338" algn="l" rtl="0" eaLnBrk="1" fontAlgn="base" hangingPunct="1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Char char="-"/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sym typeface="Monotype Sorts" pitchFamily="2" charset="2"/>
              </a:defRPr>
            </a:lvl4pPr>
            <a:lvl5pPr marL="1150938" indent="-287338" algn="l" rtl="0" eaLnBrk="1" fontAlgn="base" hangingPunct="1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SzPct val="90000"/>
              <a:buFont typeface="Arial" charset="0"/>
              <a:buChar char="•"/>
              <a:tabLst>
                <a:tab pos="8521700" algn="r"/>
              </a:tabLst>
              <a:defRPr sz="1400">
                <a:solidFill>
                  <a:schemeClr val="tx1"/>
                </a:solidFill>
                <a:latin typeface="+mn-lt"/>
                <a:sym typeface="Monotype Sorts" pitchFamily="2" charset="2"/>
              </a:defRPr>
            </a:lvl5pPr>
            <a:lvl6pPr marL="19685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6pPr>
            <a:lvl7pPr marL="24257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7pPr>
            <a:lvl8pPr marL="28829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8pPr>
            <a:lvl9pPr marL="3340100" indent="-3286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90000"/>
              <a:buFont typeface="Monotype Sorts" pitchFamily="2" charset="2"/>
              <a:tabLst>
                <a:tab pos="8521700" algn="r"/>
              </a:tabLst>
              <a:defRPr sz="1600">
                <a:solidFill>
                  <a:schemeClr val="tx1"/>
                </a:solidFill>
                <a:latin typeface="+mn-lt"/>
                <a:sym typeface="Monotype Sorts" pitchFamily="2" charset="2"/>
              </a:defRPr>
            </a:lvl9pPr>
          </a:lstStyle>
          <a:p>
            <a:pPr lvl="0">
              <a:defRPr/>
            </a:pPr>
            <a:r>
              <a:rPr lang="de-DE" sz="1600" i="1" kern="0" dirty="0">
                <a:latin typeface="Arial"/>
              </a:rPr>
              <a:t>Lernen für </a:t>
            </a:r>
            <a:r>
              <a:rPr lang="de-DE" sz="1600" i="1" kern="0" dirty="0" smtClean="0">
                <a:latin typeface="Arial"/>
              </a:rPr>
              <a:t>die Digitalisierung bei </a:t>
            </a:r>
            <a:r>
              <a:rPr lang="de-DE" sz="1600" i="1" kern="0" dirty="0">
                <a:solidFill>
                  <a:srgbClr val="FF0000"/>
                </a:solidFill>
                <a:latin typeface="Arial"/>
              </a:rPr>
              <a:t>MUSTER GMBH &amp; CO.KG</a:t>
            </a:r>
            <a:r>
              <a:rPr lang="de-DE" sz="1600" i="1" kern="0" dirty="0">
                <a:solidFill>
                  <a:srgbClr val="000000"/>
                </a:solidFill>
                <a:latin typeface="Arial"/>
              </a:rPr>
              <a:t> </a:t>
            </a:r>
            <a:endParaRPr lang="de-DE" sz="1600" i="1" kern="0" dirty="0">
              <a:latin typeface="Arial"/>
            </a:endParaRPr>
          </a:p>
          <a:p>
            <a:pPr marL="0" marR="0" lvl="0" indent="0" defTabSz="914400" rtl="0" eaLnBrk="1" fontAlgn="base" latinLnBrk="0" hangingPunct="1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21700" algn="r"/>
              </a:tabLst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1">
              <a:defRPr/>
            </a:pPr>
            <a:r>
              <a:rPr lang="de-DE" sz="1600" b="0" kern="0" dirty="0">
                <a:solidFill>
                  <a:srgbClr val="000000"/>
                </a:solidFill>
                <a:latin typeface="Arial"/>
              </a:rPr>
              <a:t>Welche Angebote macht das Unternehmen ? Z.B. für</a:t>
            </a:r>
          </a:p>
          <a:p>
            <a:pPr lvl="2">
              <a:defRPr/>
            </a:pPr>
            <a:r>
              <a:rPr lang="de-DE" sz="1600" kern="0" dirty="0">
                <a:solidFill>
                  <a:srgbClr val="000000"/>
                </a:solidFill>
                <a:latin typeface="Arial"/>
              </a:rPr>
              <a:t>Fachkompetenz: Produktschulungen, MS-Office, Sprachkurse oder </a:t>
            </a:r>
          </a:p>
          <a:p>
            <a:pPr lvl="2">
              <a:defRPr/>
            </a:pPr>
            <a:r>
              <a:rPr lang="de-DE" sz="1600" kern="0" dirty="0">
                <a:solidFill>
                  <a:srgbClr val="000000"/>
                </a:solidFill>
                <a:latin typeface="Arial"/>
              </a:rPr>
              <a:t>Methodenkompetenz: Moderation, Arbeitsmethodik, Projektmanagement</a:t>
            </a:r>
          </a:p>
          <a:p>
            <a:pPr lvl="2">
              <a:defRPr/>
            </a:pPr>
            <a:r>
              <a:rPr lang="de-DE" sz="1600" kern="0" dirty="0">
                <a:solidFill>
                  <a:srgbClr val="000000"/>
                </a:solidFill>
                <a:latin typeface="Arial"/>
              </a:rPr>
              <a:t>Führungskompetenz: </a:t>
            </a:r>
            <a:r>
              <a:rPr lang="de-DE" sz="1600" kern="0" dirty="0" smtClean="0">
                <a:solidFill>
                  <a:srgbClr val="000000"/>
                </a:solidFill>
                <a:latin typeface="Arial"/>
              </a:rPr>
              <a:t>Mitarbeitergespräch, Führungskräfteschulung</a:t>
            </a:r>
            <a:endParaRPr lang="de-DE" sz="1600" kern="0" dirty="0">
              <a:solidFill>
                <a:srgbClr val="000000"/>
              </a:solidFill>
              <a:latin typeface="Arial"/>
            </a:endParaRPr>
          </a:p>
          <a:p>
            <a:pPr lvl="2">
              <a:defRPr/>
            </a:pPr>
            <a:r>
              <a:rPr lang="de-DE" sz="1600" kern="0" dirty="0">
                <a:solidFill>
                  <a:srgbClr val="000000"/>
                </a:solidFill>
                <a:latin typeface="Arial"/>
              </a:rPr>
              <a:t>Persönliche Kompetenz: Konfliktmanagement, Teamentwicklung</a:t>
            </a:r>
          </a:p>
          <a:p>
            <a:pPr lvl="2">
              <a:defRPr/>
            </a:pPr>
            <a:r>
              <a:rPr lang="de-DE" sz="1600" kern="0" dirty="0">
                <a:solidFill>
                  <a:srgbClr val="000000"/>
                </a:solidFill>
                <a:latin typeface="Arial"/>
              </a:rPr>
              <a:t>Arbeits-, Gesundheits- und Umweltschutz: Energiemanagement, Gefahren in Büro und Verwaltung</a:t>
            </a:r>
          </a:p>
          <a:p>
            <a:pPr lvl="2">
              <a:defRPr/>
            </a:pPr>
            <a:r>
              <a:rPr lang="de-DE" sz="1600" kern="0" dirty="0">
                <a:solidFill>
                  <a:srgbClr val="000000"/>
                </a:solidFill>
                <a:latin typeface="Arial"/>
              </a:rPr>
              <a:t>...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877878" y="4932218"/>
            <a:ext cx="46491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rgbClr val="FF0000"/>
                </a:solidFill>
              </a:rPr>
              <a:t>Screenshot der Informationsseite aus </a:t>
            </a:r>
            <a:r>
              <a:rPr lang="de-DE" sz="2800" dirty="0" smtClean="0">
                <a:solidFill>
                  <a:srgbClr val="FF0000"/>
                </a:solidFill>
              </a:rPr>
              <a:t>dem </a:t>
            </a:r>
            <a:r>
              <a:rPr lang="de-DE" sz="2800" dirty="0">
                <a:solidFill>
                  <a:srgbClr val="FF0000"/>
                </a:solidFill>
              </a:rPr>
              <a:t>Intranet (falls vorhanden)</a:t>
            </a:r>
          </a:p>
        </p:txBody>
      </p:sp>
    </p:spTree>
    <p:extLst>
      <p:ext uri="{BB962C8B-B14F-4D97-AF65-F5344CB8AC3E}">
        <p14:creationId xmlns:p14="http://schemas.microsoft.com/office/powerpoint/2010/main" val="428284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5B252A6F0C30D48BC23FE81F64DB225" ma:contentTypeVersion="11" ma:contentTypeDescription="Ein neues Dokument erstellen." ma:contentTypeScope="" ma:versionID="ef98a227a956dcbfbef738fa1b05baed">
  <xsd:schema xmlns:xsd="http://www.w3.org/2001/XMLSchema" xmlns:xs="http://www.w3.org/2001/XMLSchema" xmlns:p="http://schemas.microsoft.com/office/2006/metadata/properties" xmlns:ns3="7c634692-3555-4af7-9fd1-bc1f55e6d9c5" xmlns:ns4="cdc32018-6803-4275-ac00-99f38914dd51" targetNamespace="http://schemas.microsoft.com/office/2006/metadata/properties" ma:root="true" ma:fieldsID="f0150bc90ddc768a6c0cbe258d53fb78" ns3:_="" ns4:_="">
    <xsd:import namespace="7c634692-3555-4af7-9fd1-bc1f55e6d9c5"/>
    <xsd:import namespace="cdc32018-6803-4275-ac00-99f38914dd5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634692-3555-4af7-9fd1-bc1f55e6d9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c32018-6803-4275-ac00-99f38914dd5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4A45F0-20C6-478C-AF38-AA2E04B168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634692-3555-4af7-9fd1-bc1f55e6d9c5"/>
    <ds:schemaRef ds:uri="cdc32018-6803-4275-ac00-99f38914dd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0DE854-F0EE-4A67-A164-C2C636C0E2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6E8AE8-EC17-4783-9250-8D8DECC8BA7A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cdc32018-6803-4275-ac00-99f38914dd51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7c634692-3555-4af7-9fd1-bc1f55e6d9c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797</Words>
  <Application>Microsoft Office PowerPoint</Application>
  <PresentationFormat>Breitbild</PresentationFormat>
  <Paragraphs>145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Monotype Sorts</vt:lpstr>
      <vt:lpstr>Symbol</vt:lpstr>
      <vt:lpstr>Wingdings</vt:lpstr>
      <vt:lpstr>Office</vt:lpstr>
      <vt:lpstr>PowerPoint-Präsentation</vt:lpstr>
      <vt:lpstr>Inhalte der 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Gebauer</dc:creator>
  <cp:lastModifiedBy>Dietrich, Oliver</cp:lastModifiedBy>
  <cp:revision>74</cp:revision>
  <dcterms:created xsi:type="dcterms:W3CDTF">2020-02-21T11:17:52Z</dcterms:created>
  <dcterms:modified xsi:type="dcterms:W3CDTF">2021-01-21T13:46:36Z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0x010100B5B252A6F0C30D48BC23FE81F64DB225</vt:lpwstr>
  </property>
</Properties>
</file>